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2"/>
    <p:sldMasterId id="2147483664" r:id="rId3"/>
    <p:sldMasterId id="2147483669" r:id="rId4"/>
  </p:sldMasterIdLst>
  <p:notesMasterIdLst>
    <p:notesMasterId r:id="rId19"/>
  </p:notesMasterIdLst>
  <p:sldIdLst>
    <p:sldId id="256" r:id="rId5"/>
    <p:sldId id="604" r:id="rId6"/>
    <p:sldId id="600" r:id="rId7"/>
    <p:sldId id="596" r:id="rId8"/>
    <p:sldId id="590" r:id="rId9"/>
    <p:sldId id="591" r:id="rId10"/>
    <p:sldId id="592" r:id="rId11"/>
    <p:sldId id="603" r:id="rId12"/>
    <p:sldId id="602" r:id="rId13"/>
    <p:sldId id="601" r:id="rId14"/>
    <p:sldId id="556" r:id="rId15"/>
    <p:sldId id="597" r:id="rId16"/>
    <p:sldId id="598" r:id="rId17"/>
    <p:sldId id="599" r:id="rId1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A"/>
    <a:srgbClr val="4F81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6"/>
    <p:restoredTop sz="91652" autoAdjust="0"/>
  </p:normalViewPr>
  <p:slideViewPr>
    <p:cSldViewPr snapToObjects="1">
      <p:cViewPr varScale="1">
        <p:scale>
          <a:sx n="55" d="100"/>
          <a:sy n="55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5" d="100"/>
          <a:sy n="65" d="100"/>
        </p:scale>
        <p:origin x="-2952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2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41" name="Shape 14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232688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27" name="Shape 5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Case study placeholder</a:t>
            </a:r>
          </a:p>
        </p:txBody>
      </p:sp>
    </p:spTree>
    <p:extLst>
      <p:ext uri="{BB962C8B-B14F-4D97-AF65-F5344CB8AC3E}">
        <p14:creationId xmlns:p14="http://schemas.microsoft.com/office/powerpoint/2010/main" val="1120132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27" name="Shape 5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Case study placeholder</a:t>
            </a:r>
          </a:p>
        </p:txBody>
      </p:sp>
    </p:spTree>
    <p:extLst>
      <p:ext uri="{BB962C8B-B14F-4D97-AF65-F5344CB8AC3E}">
        <p14:creationId xmlns:p14="http://schemas.microsoft.com/office/powerpoint/2010/main" val="1120132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27" name="Shape 5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Case study placeholder</a:t>
            </a:r>
          </a:p>
        </p:txBody>
      </p:sp>
    </p:spTree>
    <p:extLst>
      <p:ext uri="{BB962C8B-B14F-4D97-AF65-F5344CB8AC3E}">
        <p14:creationId xmlns:p14="http://schemas.microsoft.com/office/powerpoint/2010/main" val="1120132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27" name="Shape 5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Case study placeholder</a:t>
            </a:r>
          </a:p>
        </p:txBody>
      </p:sp>
    </p:spTree>
    <p:extLst>
      <p:ext uri="{BB962C8B-B14F-4D97-AF65-F5344CB8AC3E}">
        <p14:creationId xmlns:p14="http://schemas.microsoft.com/office/powerpoint/2010/main" val="1120132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27" name="Shape 5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Case study placeholder</a:t>
            </a:r>
          </a:p>
        </p:txBody>
      </p:sp>
    </p:spTree>
    <p:extLst>
      <p:ext uri="{BB962C8B-B14F-4D97-AF65-F5344CB8AC3E}">
        <p14:creationId xmlns:p14="http://schemas.microsoft.com/office/powerpoint/2010/main" val="1120132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27" name="Shape 5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Case study placeholder</a:t>
            </a:r>
          </a:p>
        </p:txBody>
      </p:sp>
    </p:spTree>
    <p:extLst>
      <p:ext uri="{BB962C8B-B14F-4D97-AF65-F5344CB8AC3E}">
        <p14:creationId xmlns:p14="http://schemas.microsoft.com/office/powerpoint/2010/main" val="1120132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27" name="Shape 5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Case study placeholder</a:t>
            </a:r>
          </a:p>
        </p:txBody>
      </p:sp>
    </p:spTree>
    <p:extLst>
      <p:ext uri="{BB962C8B-B14F-4D97-AF65-F5344CB8AC3E}">
        <p14:creationId xmlns:p14="http://schemas.microsoft.com/office/powerpoint/2010/main" val="1120132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051030" y="5255824"/>
            <a:ext cx="6400801" cy="122922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FFFFFF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FFFFFF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FFFFFF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FFFFFF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/>
        </p:nvSpPr>
        <p:spPr>
          <a:xfrm>
            <a:off x="1171575" y="3242523"/>
            <a:ext cx="5659069" cy="1"/>
          </a:xfrm>
          <a:prstGeom prst="line">
            <a:avLst/>
          </a:prstGeom>
          <a:ln w="25400">
            <a:solidFill>
              <a:srgbClr val="FFFFFF"/>
            </a:solidFill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14" name="Shape 14"/>
          <p:cNvSpPr>
            <a:spLocks noGrp="1"/>
          </p:cNvSpPr>
          <p:nvPr>
            <p:ph type="body" sz="quarter" idx="13"/>
          </p:nvPr>
        </p:nvSpPr>
        <p:spPr>
          <a:xfrm>
            <a:off x="1075690" y="3347473"/>
            <a:ext cx="4040188" cy="6397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400"/>
              </a:spcBef>
              <a:buSzTx/>
              <a:buFontTx/>
              <a:buNone/>
              <a:defRPr sz="1800" b="1"/>
            </a:pPr>
            <a:endParaRPr/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sldNum" sz="quarter" idx="2"/>
          </p:nvPr>
        </p:nvSpPr>
        <p:spPr>
          <a:xfrm>
            <a:off x="4440732" y="6505277"/>
            <a:ext cx="253607" cy="249238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765"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title">
    <p:bg>
      <p:bgPr>
        <a:solidFill>
          <a:srgbClr val="00A8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98463" y="2842203"/>
            <a:ext cx="8520112" cy="57308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 or single bullet</a:t>
            </a:r>
          </a:p>
        </p:txBody>
      </p:sp>
    </p:spTree>
    <p:extLst>
      <p:ext uri="{BB962C8B-B14F-4D97-AF65-F5344CB8AC3E}">
        <p14:creationId xmlns:p14="http://schemas.microsoft.com/office/powerpoint/2010/main" val="173563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544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504278" y="1190848"/>
            <a:ext cx="8107362" cy="4687440"/>
          </a:xfrm>
          <a:prstGeom prst="rect">
            <a:avLst/>
          </a:prstGeom>
        </p:spPr>
        <p:txBody>
          <a:bodyPr/>
          <a:lstStyle>
            <a:lvl1pPr marL="245458" indent="-245458">
              <a:buClr>
                <a:srgbClr val="0065BD"/>
              </a:buClr>
              <a:buSzPct val="65000"/>
              <a:buFont typeface="LucidaGrande" charset="0"/>
              <a:buChar char="▶"/>
              <a:defRPr sz="1800">
                <a:solidFill>
                  <a:srgbClr val="263943"/>
                </a:solidFill>
              </a:defRPr>
            </a:lvl1pPr>
            <a:lvl2pPr marL="531826" indent="-204549">
              <a:buClr>
                <a:srgbClr val="0065BD"/>
              </a:buClr>
              <a:buSzPct val="65000"/>
              <a:buFont typeface="LucidaGrande" charset="0"/>
              <a:buChar char="▶"/>
              <a:defRPr sz="1500">
                <a:solidFill>
                  <a:srgbClr val="263943"/>
                </a:solidFill>
              </a:defRPr>
            </a:lvl2pPr>
            <a:lvl3pPr marL="818192" indent="-163639">
              <a:buClr>
                <a:srgbClr val="0065BD"/>
              </a:buClr>
              <a:buSzPct val="65000"/>
              <a:buFont typeface="LucidaGrande" charset="0"/>
              <a:buChar char="▶"/>
              <a:defRPr sz="1350">
                <a:solidFill>
                  <a:srgbClr val="263943"/>
                </a:solidFill>
              </a:defRPr>
            </a:lvl3pPr>
            <a:lvl4pPr marL="1145471" indent="-163639">
              <a:buClr>
                <a:srgbClr val="0065BD"/>
              </a:buClr>
              <a:buSzPct val="65000"/>
              <a:buFont typeface="LucidaGrande" charset="0"/>
              <a:buChar char="▶"/>
              <a:defRPr sz="1200">
                <a:solidFill>
                  <a:srgbClr val="263943"/>
                </a:solidFill>
              </a:defRPr>
            </a:lvl4pPr>
            <a:lvl5pPr marL="1472747" indent="-163639">
              <a:buClr>
                <a:srgbClr val="0065BD"/>
              </a:buClr>
              <a:buSzPct val="65000"/>
              <a:buFont typeface="LucidaGrande" charset="0"/>
              <a:buChar char="▶"/>
              <a:defRPr sz="1050">
                <a:solidFill>
                  <a:srgbClr val="26394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98769" y="558142"/>
            <a:ext cx="8104909" cy="547647"/>
          </a:xfrm>
          <a:prstGeom prst="rect">
            <a:avLst/>
          </a:prstGeom>
        </p:spPr>
        <p:txBody>
          <a:bodyPr anchor="b"/>
          <a:lstStyle>
            <a:lvl1pPr marL="0" algn="l" defTabSz="300613" rtl="0" eaLnBrk="1" latinLnBrk="0" hangingPunct="1">
              <a:spcBef>
                <a:spcPct val="0"/>
              </a:spcBef>
              <a:defRPr lang="en-GB" sz="2400" kern="1200" dirty="0">
                <a:solidFill>
                  <a:srgbClr val="0065BD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dirty="0" smtClean="0"/>
              <a:t>Click to edit Slide Title</a:t>
            </a:r>
            <a:endParaRPr lang="en-GB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04500" y="625002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rgbClr val="263943"/>
                </a:solidFill>
              </a:defRPr>
            </a:lvl1pPr>
          </a:lstStyle>
          <a:p>
            <a:fld id="{4A00502F-ABDC-564D-9744-1D197ADAFF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642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98769" y="558140"/>
            <a:ext cx="8104909" cy="673760"/>
          </a:xfrm>
          <a:prstGeom prst="rect">
            <a:avLst/>
          </a:prstGeom>
        </p:spPr>
        <p:txBody>
          <a:bodyPr anchor="b"/>
          <a:lstStyle>
            <a:lvl1pPr marL="0" algn="l" defTabSz="300613" rtl="0" eaLnBrk="1" latinLnBrk="0" hangingPunct="1">
              <a:spcBef>
                <a:spcPct val="0"/>
              </a:spcBef>
              <a:defRPr lang="en-GB" sz="2400" kern="1200" dirty="0">
                <a:solidFill>
                  <a:srgbClr val="0E6AA8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dirty="0" smtClean="0"/>
              <a:t>Click to edit Slide Title</a:t>
            </a:r>
            <a:endParaRPr lang="en-GB" dirty="0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04500" y="625002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rgbClr val="263943"/>
                </a:solidFill>
              </a:defRPr>
            </a:lvl1pPr>
          </a:lstStyle>
          <a:p>
            <a:fld id="{4A00502F-ABDC-564D-9744-1D197ADAFF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659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04500" y="625002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rgbClr val="263943"/>
                </a:solidFill>
              </a:defRPr>
            </a:lvl1pPr>
          </a:lstStyle>
          <a:p>
            <a:fld id="{4A00502F-ABDC-564D-9744-1D197ADAFF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425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title">
    <p:bg>
      <p:bgPr>
        <a:solidFill>
          <a:srgbClr val="00A8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98463" y="2842203"/>
            <a:ext cx="8520112" cy="57308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 or single bullet</a:t>
            </a:r>
          </a:p>
        </p:txBody>
      </p:sp>
    </p:spTree>
    <p:extLst>
      <p:ext uri="{BB962C8B-B14F-4D97-AF65-F5344CB8AC3E}">
        <p14:creationId xmlns:p14="http://schemas.microsoft.com/office/powerpoint/2010/main" val="193568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3"/>
          <p:cNvSpPr/>
          <p:nvPr userDrawn="1"/>
        </p:nvSpPr>
        <p:spPr>
          <a:xfrm rot="5400000">
            <a:off x="3500206" y="599606"/>
            <a:ext cx="6858001" cy="5658788"/>
          </a:xfrm>
          <a:prstGeom prst="triangle">
            <a:avLst/>
          </a:prstGeom>
          <a:solidFill>
            <a:srgbClr val="00A8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36381" hangingPunct="1"/>
            <a:endParaRPr lang="en-US" sz="1350" kern="1200">
              <a:solidFill>
                <a:prstClr val="white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398463" y="2731311"/>
            <a:ext cx="7296150" cy="70571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 b="1" baseline="0">
                <a:solidFill>
                  <a:schemeClr val="bg1"/>
                </a:solidFill>
              </a:defRPr>
            </a:lvl1pPr>
            <a:lvl2pPr marL="300613" indent="0">
              <a:buFontTx/>
              <a:buNone/>
              <a:defRPr/>
            </a:lvl2pPr>
            <a:lvl3pPr marL="601226" indent="0">
              <a:buFontTx/>
              <a:buNone/>
              <a:defRPr/>
            </a:lvl3pPr>
            <a:lvl4pPr marL="901838" indent="0">
              <a:buFontTx/>
              <a:buNone/>
              <a:defRPr/>
            </a:lvl4pPr>
            <a:lvl5pPr marL="1202452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add Deck Title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398463" y="3447527"/>
            <a:ext cx="7296150" cy="37623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75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sub heading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398467" y="4486870"/>
            <a:ext cx="3372551" cy="37623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75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Date, </a:t>
            </a:r>
            <a:r>
              <a:rPr lang="en-US" dirty="0" smtClean="0"/>
              <a:t>e.g. November 2016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08" y="181310"/>
            <a:ext cx="1583813" cy="4577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588" y="6302023"/>
            <a:ext cx="1211502" cy="3640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2" y="6302477"/>
            <a:ext cx="1959139" cy="36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81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bg>
      <p:bgPr>
        <a:solidFill>
          <a:srgbClr val="00A8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98463" y="2842203"/>
            <a:ext cx="8520112" cy="57308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 or single bullet</a:t>
            </a:r>
          </a:p>
        </p:txBody>
      </p:sp>
    </p:spTree>
    <p:extLst>
      <p:ext uri="{BB962C8B-B14F-4D97-AF65-F5344CB8AC3E}">
        <p14:creationId xmlns:p14="http://schemas.microsoft.com/office/powerpoint/2010/main" val="1849495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504278" y="1190848"/>
            <a:ext cx="8107362" cy="4687440"/>
          </a:xfrm>
          <a:prstGeom prst="rect">
            <a:avLst/>
          </a:prstGeom>
        </p:spPr>
        <p:txBody>
          <a:bodyPr/>
          <a:lstStyle>
            <a:lvl1pPr marL="245458" indent="-245458">
              <a:buClr>
                <a:srgbClr val="0065BD"/>
              </a:buClr>
              <a:buSzPct val="65000"/>
              <a:buFont typeface="LucidaGrande" charset="0"/>
              <a:buChar char="▶"/>
              <a:defRPr sz="1800">
                <a:solidFill>
                  <a:srgbClr val="263943"/>
                </a:solidFill>
              </a:defRPr>
            </a:lvl1pPr>
            <a:lvl2pPr marL="531826" indent="-204549">
              <a:buClr>
                <a:srgbClr val="0065BD"/>
              </a:buClr>
              <a:buSzPct val="65000"/>
              <a:buFont typeface="LucidaGrande" charset="0"/>
              <a:buChar char="▶"/>
              <a:defRPr sz="1500">
                <a:solidFill>
                  <a:srgbClr val="263943"/>
                </a:solidFill>
              </a:defRPr>
            </a:lvl2pPr>
            <a:lvl3pPr marL="818192" indent="-163639">
              <a:buClr>
                <a:srgbClr val="0065BD"/>
              </a:buClr>
              <a:buSzPct val="65000"/>
              <a:buFont typeface="LucidaGrande" charset="0"/>
              <a:buChar char="▶"/>
              <a:defRPr sz="1350">
                <a:solidFill>
                  <a:srgbClr val="263943"/>
                </a:solidFill>
              </a:defRPr>
            </a:lvl3pPr>
            <a:lvl4pPr marL="1145471" indent="-163639">
              <a:buClr>
                <a:srgbClr val="0065BD"/>
              </a:buClr>
              <a:buSzPct val="65000"/>
              <a:buFont typeface="LucidaGrande" charset="0"/>
              <a:buChar char="▶"/>
              <a:defRPr sz="1200">
                <a:solidFill>
                  <a:srgbClr val="263943"/>
                </a:solidFill>
              </a:defRPr>
            </a:lvl4pPr>
            <a:lvl5pPr marL="1472747" indent="-163639">
              <a:buClr>
                <a:srgbClr val="0065BD"/>
              </a:buClr>
              <a:buSzPct val="65000"/>
              <a:buFont typeface="LucidaGrande" charset="0"/>
              <a:buChar char="▶"/>
              <a:defRPr sz="1050">
                <a:solidFill>
                  <a:srgbClr val="26394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98769" y="558142"/>
            <a:ext cx="8104909" cy="547647"/>
          </a:xfrm>
          <a:prstGeom prst="rect">
            <a:avLst/>
          </a:prstGeom>
        </p:spPr>
        <p:txBody>
          <a:bodyPr anchor="b"/>
          <a:lstStyle>
            <a:lvl1pPr marL="0" algn="l" defTabSz="300613" rtl="0" eaLnBrk="1" latinLnBrk="0" hangingPunct="1">
              <a:spcBef>
                <a:spcPct val="0"/>
              </a:spcBef>
              <a:defRPr lang="en-GB" sz="2400" kern="1200" dirty="0">
                <a:solidFill>
                  <a:srgbClr val="0065BD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dirty="0" smtClean="0"/>
              <a:t>Click to edit Slide Title</a:t>
            </a:r>
            <a:endParaRPr lang="en-GB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04500" y="625002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rgbClr val="263943"/>
                </a:solidFill>
              </a:defRPr>
            </a:lvl1pPr>
          </a:lstStyle>
          <a:p>
            <a:pPr defTabSz="436381" hangingPunct="1"/>
            <a:fld id="{4A00502F-ABDC-564D-9744-1D197ADAFF93}" type="slidenum">
              <a:rPr lang="en-US" kern="1200" smtClean="0">
                <a:ea typeface="+mn-ea"/>
                <a:cs typeface="+mn-cs"/>
              </a:rPr>
              <a:pPr defTabSz="436381" hangingPunct="1"/>
              <a:t>‹#›</a:t>
            </a:fld>
            <a:endParaRPr lang="en-US" kern="12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2025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1075689" y="2568270"/>
            <a:ext cx="5179337" cy="213625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&amp; Inf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2354969" y="1098"/>
            <a:ext cx="6476416" cy="1356824"/>
          </a:xfrm>
          <a:prstGeom prst="rect">
            <a:avLst/>
          </a:prstGeom>
        </p:spPr>
        <p:txBody>
          <a:bodyPr anchor="ctr"/>
          <a:lstStyle>
            <a:lvl1pPr algn="r">
              <a:defRPr sz="25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/>
          <p:nvPr/>
        </p:nvSpPr>
        <p:spPr>
          <a:xfrm>
            <a:off x="6497742" y="2305519"/>
            <a:ext cx="2345974" cy="3513764"/>
          </a:xfrm>
          <a:prstGeom prst="rect">
            <a:avLst/>
          </a:prstGeom>
          <a:solidFill>
            <a:srgbClr val="002855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41" name="Shape 41"/>
          <p:cNvSpPr>
            <a:spLocks noGrp="1"/>
          </p:cNvSpPr>
          <p:nvPr>
            <p:ph type="body" sz="quarter" idx="1"/>
          </p:nvPr>
        </p:nvSpPr>
        <p:spPr>
          <a:xfrm>
            <a:off x="6571722" y="2404459"/>
            <a:ext cx="2133034" cy="49285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1800" b="1">
                <a:solidFill>
                  <a:srgbClr val="FFFFFF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1800" b="1">
                <a:solidFill>
                  <a:srgbClr val="FFFFFF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1800" b="1">
                <a:solidFill>
                  <a:srgbClr val="FFFFFF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1800" b="1">
                <a:solidFill>
                  <a:srgbClr val="FFFFFF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1800" b="1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sz="quarter" idx="13"/>
          </p:nvPr>
        </p:nvSpPr>
        <p:spPr>
          <a:xfrm>
            <a:off x="6571722" y="3032930"/>
            <a:ext cx="2133034" cy="2675394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600"/>
              </a:spcBef>
              <a:buSzTx/>
              <a:buFontTx/>
              <a:buNone/>
              <a:defRPr sz="11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tex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body" sz="half" idx="1"/>
          </p:nvPr>
        </p:nvSpPr>
        <p:spPr>
          <a:xfrm>
            <a:off x="394332" y="2305519"/>
            <a:ext cx="5531049" cy="3513764"/>
          </a:xfrm>
          <a:prstGeom prst="rect">
            <a:avLst/>
          </a:prstGeom>
        </p:spPr>
        <p:txBody>
          <a:bodyPr numCol="2" spcCol="252000"/>
          <a:lstStyle>
            <a:lvl1pPr marL="0" indent="0">
              <a:spcBef>
                <a:spcPts val="600"/>
              </a:spcBef>
              <a:buSzTx/>
              <a:buFontTx/>
              <a:buNone/>
              <a:defRPr sz="1200"/>
            </a:lvl1pPr>
            <a:lvl2pPr marL="0" indent="457200">
              <a:spcBef>
                <a:spcPts val="600"/>
              </a:spcBef>
              <a:buSzTx/>
              <a:buFontTx/>
              <a:buNone/>
              <a:defRPr sz="1200"/>
            </a:lvl2pPr>
            <a:lvl3pPr marL="0" indent="914400">
              <a:spcBef>
                <a:spcPts val="600"/>
              </a:spcBef>
              <a:buSzTx/>
              <a:buFontTx/>
              <a:buNone/>
              <a:defRPr sz="1200"/>
            </a:lvl3pPr>
            <a:lvl4pPr marL="0" indent="1371600">
              <a:spcBef>
                <a:spcPts val="600"/>
              </a:spcBef>
              <a:buSzTx/>
              <a:buFontTx/>
              <a:buNone/>
              <a:defRPr sz="1200"/>
            </a:lvl4pPr>
            <a:lvl5pPr marL="0" indent="1828800">
              <a:spcBef>
                <a:spcPts val="600"/>
              </a:spcBef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sz="quarter" idx="13"/>
          </p:nvPr>
        </p:nvSpPr>
        <p:spPr>
          <a:xfrm>
            <a:off x="382002" y="1566089"/>
            <a:ext cx="34226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>
                <a:solidFill>
                  <a:srgbClr val="0077C8"/>
                </a:solidFill>
              </a:defRPr>
            </a:pPr>
            <a:endParaRPr/>
          </a:p>
        </p:txBody>
      </p:sp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xfrm>
            <a:off x="2354969" y="1098"/>
            <a:ext cx="6476416" cy="1356824"/>
          </a:xfrm>
          <a:prstGeom prst="rect">
            <a:avLst/>
          </a:prstGeom>
        </p:spPr>
        <p:txBody>
          <a:bodyPr anchor="ctr"/>
          <a:lstStyle>
            <a:lvl1pPr algn="r">
              <a:defRPr sz="2500"/>
            </a:lvl1pPr>
          </a:lstStyle>
          <a:p>
            <a:r>
              <a:t>Title Text</a:t>
            </a:r>
          </a:p>
        </p:txBody>
      </p:sp>
      <p:sp>
        <p:nvSpPr>
          <p:cNvPr id="53" name="Shape 53"/>
          <p:cNvSpPr/>
          <p:nvPr/>
        </p:nvSpPr>
        <p:spPr>
          <a:xfrm>
            <a:off x="6485411" y="2305519"/>
            <a:ext cx="2345974" cy="3513764"/>
          </a:xfrm>
          <a:prstGeom prst="rect">
            <a:avLst/>
          </a:prstGeom>
          <a:solidFill>
            <a:srgbClr val="002855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54" name="Shape 54"/>
          <p:cNvSpPr>
            <a:spLocks noGrp="1"/>
          </p:cNvSpPr>
          <p:nvPr>
            <p:ph type="body" sz="quarter" idx="14"/>
          </p:nvPr>
        </p:nvSpPr>
        <p:spPr>
          <a:xfrm>
            <a:off x="6559391" y="2404459"/>
            <a:ext cx="2133034" cy="492854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400"/>
              </a:spcBef>
              <a:buSzTx/>
              <a:buFontTx/>
              <a:buNone/>
              <a:defRPr sz="18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body" sz="quarter" idx="15"/>
          </p:nvPr>
        </p:nvSpPr>
        <p:spPr>
          <a:xfrm>
            <a:off x="6559391" y="3032930"/>
            <a:ext cx="2133034" cy="2675394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600"/>
              </a:spcBef>
              <a:buSzTx/>
              <a:buFontTx/>
              <a:buNone/>
              <a:defRPr sz="11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2354969" y="1098"/>
            <a:ext cx="6476416" cy="1356824"/>
          </a:xfrm>
          <a:prstGeom prst="rect">
            <a:avLst/>
          </a:prstGeom>
        </p:spPr>
        <p:txBody>
          <a:bodyPr anchor="ctr"/>
          <a:lstStyle>
            <a:lvl1pPr algn="r">
              <a:defRPr sz="2500"/>
            </a:lvl1pPr>
          </a:lstStyle>
          <a:p>
            <a:r>
              <a:t>Title Text</a:t>
            </a:r>
          </a:p>
        </p:txBody>
      </p:sp>
      <p:sp>
        <p:nvSpPr>
          <p:cNvPr id="64" name="Shape 64"/>
          <p:cNvSpPr/>
          <p:nvPr/>
        </p:nvSpPr>
        <p:spPr>
          <a:xfrm>
            <a:off x="811446" y="6452044"/>
            <a:ext cx="3577921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b">
            <a:normAutofit lnSpcReduction="10000"/>
          </a:bodyPr>
          <a:lstStyle>
            <a:lvl1pPr algn="r">
              <a:defRPr sz="1400" b="1">
                <a:solidFill>
                  <a:srgbClr val="00285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Click to edit</a:t>
            </a:r>
          </a:p>
        </p:txBody>
      </p:sp>
      <p:sp>
        <p:nvSpPr>
          <p:cNvPr id="65" name="Shape 65"/>
          <p:cNvSpPr>
            <a:spLocks noGrp="1"/>
          </p:cNvSpPr>
          <p:nvPr>
            <p:ph type="pic" idx="13"/>
          </p:nvPr>
        </p:nvSpPr>
        <p:spPr>
          <a:xfrm>
            <a:off x="4571998" y="1352166"/>
            <a:ext cx="4572002" cy="550583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 dirty="0"/>
          </a:p>
        </p:txBody>
      </p:sp>
      <p:sp>
        <p:nvSpPr>
          <p:cNvPr id="66" name="Shape 66"/>
          <p:cNvSpPr>
            <a:spLocks noGrp="1"/>
          </p:cNvSpPr>
          <p:nvPr>
            <p:ph type="body" sz="quarter" idx="1"/>
          </p:nvPr>
        </p:nvSpPr>
        <p:spPr>
          <a:xfrm>
            <a:off x="394333" y="2305519"/>
            <a:ext cx="3410345" cy="35137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SzTx/>
              <a:buFontTx/>
              <a:buNone/>
              <a:defRPr sz="1200"/>
            </a:lvl1pPr>
            <a:lvl2pPr marL="0" indent="457200">
              <a:spcBef>
                <a:spcPts val="600"/>
              </a:spcBef>
              <a:buSzTx/>
              <a:buFontTx/>
              <a:buNone/>
              <a:defRPr sz="1200"/>
            </a:lvl2pPr>
            <a:lvl3pPr marL="0" indent="914400">
              <a:spcBef>
                <a:spcPts val="600"/>
              </a:spcBef>
              <a:buSzTx/>
              <a:buFontTx/>
              <a:buNone/>
              <a:defRPr sz="1200"/>
            </a:lvl3pPr>
            <a:lvl4pPr marL="0" indent="1371600">
              <a:spcBef>
                <a:spcPts val="600"/>
              </a:spcBef>
              <a:buSzTx/>
              <a:buFontTx/>
              <a:buNone/>
              <a:defRPr sz="1200"/>
            </a:lvl4pPr>
            <a:lvl5pPr marL="0" indent="1828800">
              <a:spcBef>
                <a:spcPts val="600"/>
              </a:spcBef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quarter" idx="14"/>
          </p:nvPr>
        </p:nvSpPr>
        <p:spPr>
          <a:xfrm>
            <a:off x="382002" y="1566089"/>
            <a:ext cx="34226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>
                <a:solidFill>
                  <a:srgbClr val="0077C8"/>
                </a:solidFill>
              </a:defRPr>
            </a:pPr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title"/>
          </p:nvPr>
        </p:nvSpPr>
        <p:spPr>
          <a:xfrm>
            <a:off x="2354969" y="1098"/>
            <a:ext cx="6476416" cy="1356824"/>
          </a:xfrm>
          <a:prstGeom prst="rect">
            <a:avLst/>
          </a:prstGeom>
        </p:spPr>
        <p:txBody>
          <a:bodyPr anchor="ctr"/>
          <a:lstStyle>
            <a:lvl1pPr algn="r">
              <a:defRPr sz="2500"/>
            </a:lvl1pPr>
          </a:lstStyle>
          <a:p>
            <a:r>
              <a:t>Title Text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/>
        </p:nvSpPr>
        <p:spPr>
          <a:xfrm>
            <a:off x="0" y="6112725"/>
            <a:ext cx="9144000" cy="7752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9" name="Shape 109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54" y="6029737"/>
            <a:ext cx="2352070" cy="1148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anchor="ctr"/>
          <a:lstStyle>
            <a:lvl1pPr algn="ctr" defTabSz="914400">
              <a:defRPr sz="4400" b="0">
                <a:solidFill>
                  <a:srgbClr val="00336A"/>
                </a:solidFill>
                <a:latin typeface="GDSTransportWebsite-Bold"/>
                <a:ea typeface="GDSTransportWebsite-Bold"/>
                <a:cs typeface="GDSTransportWebsite-Bold"/>
                <a:sym typeface="GDSTransportWebsite-Bold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 defTabSz="914400">
              <a:buSzTx/>
              <a:buFontTx/>
              <a:buNone/>
              <a:defRPr>
                <a:solidFill>
                  <a:srgbClr val="00336A"/>
                </a:solidFill>
                <a:latin typeface="GDS Transport Website Light"/>
                <a:ea typeface="GDS Transport Website Light"/>
                <a:cs typeface="GDS Transport Website Light"/>
                <a:sym typeface="GDS Transport Website Light"/>
              </a:defRPr>
            </a:lvl1pPr>
            <a:lvl2pPr marL="0" indent="457200" algn="ctr" defTabSz="914400">
              <a:buSzTx/>
              <a:buFontTx/>
              <a:buNone/>
              <a:defRPr>
                <a:solidFill>
                  <a:srgbClr val="00336A"/>
                </a:solidFill>
                <a:latin typeface="GDS Transport Website Light"/>
                <a:ea typeface="GDS Transport Website Light"/>
                <a:cs typeface="GDS Transport Website Light"/>
                <a:sym typeface="GDS Transport Website Light"/>
              </a:defRPr>
            </a:lvl2pPr>
            <a:lvl3pPr marL="0" indent="914400" algn="ctr" defTabSz="914400">
              <a:buSzTx/>
              <a:buFontTx/>
              <a:buNone/>
              <a:defRPr>
                <a:solidFill>
                  <a:srgbClr val="00336A"/>
                </a:solidFill>
                <a:latin typeface="GDS Transport Website Light"/>
                <a:ea typeface="GDS Transport Website Light"/>
                <a:cs typeface="GDS Transport Website Light"/>
                <a:sym typeface="GDS Transport Website Light"/>
              </a:defRPr>
            </a:lvl3pPr>
            <a:lvl4pPr marL="0" indent="1371600" algn="ctr" defTabSz="914400">
              <a:buSzTx/>
              <a:buFontTx/>
              <a:buNone/>
              <a:defRPr>
                <a:solidFill>
                  <a:srgbClr val="00336A"/>
                </a:solidFill>
                <a:latin typeface="GDS Transport Website Light"/>
                <a:ea typeface="GDS Transport Website Light"/>
                <a:cs typeface="GDS Transport Website Light"/>
                <a:sym typeface="GDS Transport Website Light"/>
              </a:defRPr>
            </a:lvl4pPr>
            <a:lvl5pPr marL="0" indent="1828800" algn="ctr" defTabSz="914400">
              <a:buSzTx/>
              <a:buFontTx/>
              <a:buNone/>
              <a:defRPr>
                <a:solidFill>
                  <a:srgbClr val="00336A"/>
                </a:solidFill>
                <a:latin typeface="GDS Transport Website Light"/>
                <a:ea typeface="GDS Transport Website Light"/>
                <a:cs typeface="GDS Transport Website Light"/>
                <a:sym typeface="GDS Transport Website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685799" y="396623"/>
            <a:ext cx="7772401" cy="3261001"/>
          </a:xfrm>
          <a:prstGeom prst="rect">
            <a:avLst/>
          </a:prstGeom>
        </p:spPr>
        <p:txBody>
          <a:bodyPr lIns="91425" tIns="91425" rIns="91425" bIns="91425" anchor="b">
            <a:noAutofit/>
          </a:bodyPr>
          <a:lstStyle>
            <a:lvl1pPr algn="ctr" defTabSz="642937">
              <a:defRPr sz="4600" b="0">
                <a:solidFill>
                  <a:srgbClr val="212121"/>
                </a:solidFill>
                <a:latin typeface="Montserrat-Regular"/>
                <a:ea typeface="Montserrat-Regular"/>
                <a:cs typeface="Montserrat-Regular"/>
                <a:sym typeface="Montserrat-Regular"/>
              </a:defRPr>
            </a:lvl1pPr>
          </a:lstStyle>
          <a:p>
            <a:r>
              <a:t>Title Text</a:t>
            </a:r>
          </a:p>
        </p:txBody>
      </p:sp>
      <p:sp>
        <p:nvSpPr>
          <p:cNvPr id="126" name="Shape 126"/>
          <p:cNvSpPr>
            <a:spLocks noGrp="1"/>
          </p:cNvSpPr>
          <p:nvPr>
            <p:ph type="body" sz="half" idx="1"/>
          </p:nvPr>
        </p:nvSpPr>
        <p:spPr>
          <a:xfrm>
            <a:off x="685799" y="3786737"/>
            <a:ext cx="7772401" cy="2760901"/>
          </a:xfrm>
          <a:prstGeom prst="rect">
            <a:avLst/>
          </a:prstGeom>
        </p:spPr>
        <p:txBody>
          <a:bodyPr lIns="91425" tIns="91425" rIns="91425" bIns="91425">
            <a:noAutofit/>
          </a:bodyPr>
          <a:lstStyle>
            <a:lvl1pPr marL="0" indent="0" algn="ctr" defTabSz="642937">
              <a:spcBef>
                <a:spcPts val="0"/>
              </a:spcBef>
              <a:buSzTx/>
              <a:buFontTx/>
              <a:buNone/>
              <a:defRPr sz="1200">
                <a:solidFill>
                  <a:srgbClr val="7272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642937">
              <a:spcBef>
                <a:spcPts val="0"/>
              </a:spcBef>
              <a:buSzTx/>
              <a:buFontTx/>
              <a:buNone/>
              <a:defRPr sz="1200">
                <a:solidFill>
                  <a:srgbClr val="7272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642937">
              <a:spcBef>
                <a:spcPts val="0"/>
              </a:spcBef>
              <a:buSzTx/>
              <a:buFontTx/>
              <a:buNone/>
              <a:defRPr sz="1200">
                <a:solidFill>
                  <a:srgbClr val="7272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642937">
              <a:spcBef>
                <a:spcPts val="0"/>
              </a:spcBef>
              <a:buSzTx/>
              <a:buFontTx/>
              <a:buNone/>
              <a:defRPr sz="1200">
                <a:solidFill>
                  <a:srgbClr val="7272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642937">
              <a:spcBef>
                <a:spcPts val="0"/>
              </a:spcBef>
              <a:buSzTx/>
              <a:buFontTx/>
              <a:buNone/>
              <a:defRPr sz="1200">
                <a:solidFill>
                  <a:srgbClr val="7272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hape 127"/>
          <p:cNvSpPr>
            <a:spLocks noGrp="1"/>
          </p:cNvSpPr>
          <p:nvPr>
            <p:ph type="sldNum" sz="quarter" idx="2"/>
          </p:nvPr>
        </p:nvSpPr>
        <p:spPr>
          <a:xfrm>
            <a:off x="8556790" y="6417651"/>
            <a:ext cx="548700" cy="355665"/>
          </a:xfrm>
          <a:prstGeom prst="rect">
            <a:avLst/>
          </a:prstGeom>
        </p:spPr>
        <p:txBody>
          <a:bodyPr wrap="square" lIns="91425" tIns="91425" rIns="91425" bIns="91425"/>
          <a:lstStyle>
            <a:lvl1pPr defTabSz="642937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75689" y="2568270"/>
            <a:ext cx="7772401" cy="584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54" y="6029737"/>
            <a:ext cx="2352070" cy="1148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9" r:id="rId7"/>
    <p:sldLayoutId id="2147483660" r:id="rId8"/>
    <p:sldLayoutId id="2147483661" r:id="rId9"/>
    <p:sldLayoutId id="2147483662" r:id="rId10"/>
    <p:sldLayoutId id="2147483673" r:id="rId11"/>
    <p:sldLayoutId id="2147483674" r:id="rId12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2855"/>
          </a:solidFill>
          <a:uFillTx/>
          <a:latin typeface="Arial"/>
          <a:ea typeface="Arial"/>
          <a:cs typeface="Arial"/>
          <a:sym typeface="Arial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2855"/>
          </a:solidFill>
          <a:uFillTx/>
          <a:latin typeface="Arial"/>
          <a:ea typeface="Arial"/>
          <a:cs typeface="Arial"/>
          <a:sym typeface="Arial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2855"/>
          </a:solidFill>
          <a:uFillTx/>
          <a:latin typeface="Arial"/>
          <a:ea typeface="Arial"/>
          <a:cs typeface="Arial"/>
          <a:sym typeface="Arial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2855"/>
          </a:solidFill>
          <a:uFillTx/>
          <a:latin typeface="Arial"/>
          <a:ea typeface="Arial"/>
          <a:cs typeface="Arial"/>
          <a:sym typeface="Arial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2855"/>
          </a:solidFill>
          <a:uFillTx/>
          <a:latin typeface="Arial"/>
          <a:ea typeface="Arial"/>
          <a:cs typeface="Arial"/>
          <a:sym typeface="Arial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2855"/>
          </a:solidFill>
          <a:uFillTx/>
          <a:latin typeface="Arial"/>
          <a:ea typeface="Arial"/>
          <a:cs typeface="Arial"/>
          <a:sym typeface="Arial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2855"/>
          </a:solidFill>
          <a:uFillTx/>
          <a:latin typeface="Arial"/>
          <a:ea typeface="Arial"/>
          <a:cs typeface="Arial"/>
          <a:sym typeface="Arial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2855"/>
          </a:solidFill>
          <a:uFillTx/>
          <a:latin typeface="Arial"/>
          <a:ea typeface="Arial"/>
          <a:cs typeface="Arial"/>
          <a:sym typeface="Arial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2855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36"/>
          <p:cNvSpPr/>
          <p:nvPr/>
        </p:nvSpPr>
        <p:spPr>
          <a:xfrm>
            <a:off x="504500" y="536112"/>
            <a:ext cx="8096292" cy="41459"/>
          </a:xfrm>
          <a:custGeom>
            <a:avLst/>
            <a:gdLst/>
            <a:ahLst/>
            <a:cxnLst/>
            <a:rect l="l" t="t" r="r" b="b"/>
            <a:pathLst>
              <a:path w="8784590">
                <a:moveTo>
                  <a:pt x="0" y="0"/>
                </a:moveTo>
                <a:lnTo>
                  <a:pt x="8784005" y="0"/>
                </a:lnTo>
              </a:path>
            </a:pathLst>
          </a:custGeom>
          <a:ln w="12700">
            <a:solidFill>
              <a:srgbClr val="0065BD"/>
            </a:solidFill>
          </a:ln>
        </p:spPr>
        <p:txBody>
          <a:bodyPr wrap="square" lIns="0" tIns="0" rIns="0" bIns="0" rtlCol="0"/>
          <a:lstStyle/>
          <a:p>
            <a:pPr defTabSz="436381" hangingPunct="1"/>
            <a:endParaRPr sz="1350" kern="120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04500" y="625002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rgbClr val="263943"/>
                </a:solidFill>
              </a:defRPr>
            </a:lvl1pPr>
          </a:lstStyle>
          <a:p>
            <a:pPr defTabSz="436381" hangingPunct="1"/>
            <a:fld id="{4A00502F-ABDC-564D-9744-1D197ADAFF93}" type="slidenum">
              <a:rPr lang="en-US" kern="1200" smtClean="0">
                <a:ea typeface="+mn-ea"/>
                <a:cs typeface="+mn-cs"/>
              </a:rPr>
              <a:pPr defTabSz="436381" hangingPunct="1"/>
              <a:t>‹#›</a:t>
            </a:fld>
            <a:endParaRPr lang="en-US" kern="1200" dirty="0"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08" y="6203695"/>
            <a:ext cx="1583813" cy="45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03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27278" rtl="0" eaLnBrk="1" latinLnBrk="0" hangingPunct="1"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5458" indent="-245458" algn="l" defTabSz="32727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31826" indent="-204549" algn="l" defTabSz="327278" rtl="0" eaLnBrk="1" latinLnBrk="0" hangingPunct="1">
        <a:spcBef>
          <a:spcPct val="20000"/>
        </a:spcBef>
        <a:buFont typeface="Arial"/>
        <a:buChar char="–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8192" indent="-163639" algn="l" defTabSz="327278" rtl="0" eaLnBrk="1" latinLnBrk="0" hangingPunct="1">
        <a:spcBef>
          <a:spcPct val="20000"/>
        </a:spcBef>
        <a:buFont typeface="Arial"/>
        <a:buChar char="•"/>
        <a:defRPr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145471" indent="-163639" algn="l" defTabSz="327278" rtl="0" eaLnBrk="1" latinLnBrk="0" hangingPunct="1">
        <a:spcBef>
          <a:spcPct val="20000"/>
        </a:spcBef>
        <a:buFont typeface="Arial"/>
        <a:buChar char="–"/>
        <a:defRPr sz="1425" kern="1200">
          <a:solidFill>
            <a:schemeClr val="tx1"/>
          </a:solidFill>
          <a:latin typeface="+mn-lt"/>
          <a:ea typeface="+mn-ea"/>
          <a:cs typeface="+mn-cs"/>
        </a:defRPr>
      </a:lvl4pPr>
      <a:lvl5pPr marL="1472747" indent="-163639" algn="l" defTabSz="327278" rtl="0" eaLnBrk="1" latinLnBrk="0" hangingPunct="1">
        <a:spcBef>
          <a:spcPct val="20000"/>
        </a:spcBef>
        <a:buFont typeface="Arial"/>
        <a:buChar char="»"/>
        <a:defRPr sz="1425" kern="1200">
          <a:solidFill>
            <a:schemeClr val="tx1"/>
          </a:solidFill>
          <a:latin typeface="+mn-lt"/>
          <a:ea typeface="+mn-ea"/>
          <a:cs typeface="+mn-cs"/>
        </a:defRPr>
      </a:lvl5pPr>
      <a:lvl6pPr marL="1800025" indent="-163639" algn="l" defTabSz="327278" rtl="0" eaLnBrk="1" latinLnBrk="0" hangingPunct="1">
        <a:spcBef>
          <a:spcPct val="20000"/>
        </a:spcBef>
        <a:buFont typeface="Arial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6pPr>
      <a:lvl7pPr marL="2127303" indent="-163639" algn="l" defTabSz="327278" rtl="0" eaLnBrk="1" latinLnBrk="0" hangingPunct="1">
        <a:spcBef>
          <a:spcPct val="20000"/>
        </a:spcBef>
        <a:buFont typeface="Arial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7pPr>
      <a:lvl8pPr marL="2454580" indent="-163639" algn="l" defTabSz="327278" rtl="0" eaLnBrk="1" latinLnBrk="0" hangingPunct="1">
        <a:spcBef>
          <a:spcPct val="20000"/>
        </a:spcBef>
        <a:buFont typeface="Arial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8pPr>
      <a:lvl9pPr marL="2781857" indent="-163639" algn="l" defTabSz="327278" rtl="0" eaLnBrk="1" latinLnBrk="0" hangingPunct="1">
        <a:spcBef>
          <a:spcPct val="20000"/>
        </a:spcBef>
        <a:buFont typeface="Arial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72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27278" algn="l" defTabSz="3272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54555" algn="l" defTabSz="3272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981833" algn="l" defTabSz="3272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09109" algn="l" defTabSz="3272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636386" algn="l" defTabSz="3272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963664" algn="l" defTabSz="3272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290941" algn="l" defTabSz="3272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18219" algn="l" defTabSz="3272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4099810" cy="6858000"/>
          </a:xfrm>
          <a:prstGeom prst="rect">
            <a:avLst/>
          </a:prstGeom>
          <a:solidFill>
            <a:srgbClr val="00A8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36381" hangingPunct="1"/>
            <a:endParaRPr lang="en-US" sz="1350" kern="1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29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00613" rtl="0" eaLnBrk="1" latinLnBrk="0" hangingPunct="1">
        <a:spcBef>
          <a:spcPct val="0"/>
        </a:spcBef>
        <a:buNone/>
        <a:defRPr sz="29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59" indent="-225459" algn="l" defTabSz="300613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88496" indent="-187883" algn="l" defTabSz="300613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51532" indent="-150308" algn="l" defTabSz="300613" rtl="0" eaLnBrk="1" latinLnBrk="0" hangingPunct="1">
        <a:spcBef>
          <a:spcPct val="20000"/>
        </a:spcBef>
        <a:buFont typeface="Arial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052145" indent="-150308" algn="l" defTabSz="300613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52759" indent="-150308" algn="l" defTabSz="300613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653372" indent="-150308" algn="l" defTabSz="300613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953984" indent="-150308" algn="l" defTabSz="300613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254597" indent="-150308" algn="l" defTabSz="300613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555210" indent="-150308" algn="l" defTabSz="300613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061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0613" algn="l" defTabSz="30061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1226" algn="l" defTabSz="30061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01840" algn="l" defTabSz="30061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2452" algn="l" defTabSz="30061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03065" algn="l" defTabSz="30061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03677" algn="l" defTabSz="30061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04291" algn="l" defTabSz="30061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04904" algn="l" defTabSz="30061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86513" y="5572125"/>
            <a:ext cx="2757487" cy="1285875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" name="Picture 2" descr="406858_DTS_PPS_Cove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869" y="-61608"/>
            <a:ext cx="9830869" cy="6946992"/>
          </a:xfrm>
          <a:prstGeom prst="rect">
            <a:avLst/>
          </a:prstGeom>
        </p:spPr>
      </p:pic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xfrm>
            <a:off x="1075689" y="8612"/>
            <a:ext cx="6992622" cy="684077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spcBef>
                <a:spcPts val="1500"/>
              </a:spcBef>
              <a:defRPr sz="3000" b="0">
                <a:latin typeface="NTA Bold"/>
                <a:ea typeface="NTA Bold"/>
                <a:cs typeface="NTA Bold"/>
                <a:sym typeface="NTA Bold"/>
              </a:defRPr>
            </a:pP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Health </a:t>
            </a:r>
            <a:r>
              <a:rPr lang="en-GB" sz="3600" dirty="0"/>
              <a:t>and Social Care Directorate - Carers Data </a:t>
            </a:r>
            <a:r>
              <a:rPr lang="en-GB" sz="3600" dirty="0" smtClean="0"/>
              <a:t>Collection - Options</a:t>
            </a:r>
            <a:r>
              <a:rPr lang="en-GB" sz="3600" dirty="0"/>
              <a:t/>
            </a:r>
            <a:br>
              <a:rPr lang="en-GB" sz="3600" dirty="0"/>
            </a:br>
            <a:r>
              <a:rPr lang="en-GB" sz="1050" dirty="0"/>
              <a:t/>
            </a:r>
            <a:br>
              <a:rPr lang="en-GB" sz="1050" dirty="0"/>
            </a:br>
            <a:r>
              <a:rPr lang="en-GB" sz="2400" dirty="0" smtClean="0"/>
              <a:t>19 January 2018</a:t>
            </a:r>
            <a:endParaRPr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/>
          <p:nvPr/>
        </p:nvSpPr>
        <p:spPr>
          <a:xfrm>
            <a:off x="1" y="1268760"/>
            <a:ext cx="9143998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271463" lvl="1" indent="0" algn="ctr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522" name="Shape 522"/>
          <p:cNvSpPr/>
          <p:nvPr/>
        </p:nvSpPr>
        <p:spPr>
          <a:xfrm>
            <a:off x="514032" y="1333658"/>
            <a:ext cx="7665556" cy="47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5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 algn="ctr"/>
            <a:endParaRPr b="1" dirty="0"/>
          </a:p>
        </p:txBody>
      </p:sp>
      <p:sp>
        <p:nvSpPr>
          <p:cNvPr id="523" name="Shape 523"/>
          <p:cNvSpPr/>
          <p:nvPr/>
        </p:nvSpPr>
        <p:spPr>
          <a:xfrm>
            <a:off x="550496" y="3827682"/>
            <a:ext cx="92331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7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pPr>
            <a:endParaRPr dirty="0"/>
          </a:p>
        </p:txBody>
      </p:sp>
      <p:sp>
        <p:nvSpPr>
          <p:cNvPr id="524" name="Shape 524"/>
          <p:cNvSpPr/>
          <p:nvPr/>
        </p:nvSpPr>
        <p:spPr>
          <a:xfrm>
            <a:off x="2844271" y="5130291"/>
            <a:ext cx="577498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>
              <a:defRPr>
                <a:solidFill>
                  <a:srgbClr val="00336A"/>
                </a:solidFill>
                <a:latin typeface="NTA Light"/>
                <a:ea typeface="NTA Light"/>
                <a:cs typeface="NTA Light"/>
                <a:sym typeface="NTA Light"/>
              </a:defRPr>
            </a:pPr>
            <a:endParaRPr dirty="0">
              <a:solidFill>
                <a:srgbClr val="FFFFFF"/>
              </a:solidFill>
              <a:latin typeface="NTA Bold"/>
              <a:ea typeface="NTA Bold"/>
              <a:cs typeface="NTA Bold"/>
              <a:sym typeface="NTA Bold"/>
            </a:endParaRPr>
          </a:p>
        </p:txBody>
      </p:sp>
      <p:sp>
        <p:nvSpPr>
          <p:cNvPr id="525" name="Shape 525"/>
          <p:cNvSpPr/>
          <p:nvPr/>
        </p:nvSpPr>
        <p:spPr>
          <a:xfrm>
            <a:off x="3111452" y="4804230"/>
            <a:ext cx="92396" cy="969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5700">
                <a:solidFill>
                  <a:srgbClr val="FFFFFF"/>
                </a:solidFill>
                <a:latin typeface="NTA Light"/>
                <a:ea typeface="NTA Light"/>
                <a:cs typeface="NTA Light"/>
                <a:sym typeface="NTA Light"/>
              </a:defRPr>
            </a:lvl1pPr>
          </a:lstStyle>
          <a:p>
            <a:endParaRPr dirty="0"/>
          </a:p>
        </p:txBody>
      </p:sp>
      <p:sp>
        <p:nvSpPr>
          <p:cNvPr id="10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436272" lvl="1" indent="0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2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endParaRPr lang="en-GB" sz="2200" kern="1200" dirty="0">
              <a:solidFill>
                <a:srgbClr val="4F81BD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-27384"/>
            <a:ext cx="9144000" cy="584773"/>
          </a:xfrm>
          <a:prstGeom prst="rect">
            <a:avLst/>
          </a:prstGeom>
          <a:solidFill>
            <a:srgbClr val="00336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Arial"/>
                <a:cs typeface="Arial"/>
              </a:rPr>
              <a:t>Options Analysis Summary</a:t>
            </a:r>
            <a:endParaRPr kumimoji="0" lang="en-US" sz="3200" b="0" i="0" u="none" strike="noStrike" cap="none" spc="0" normalizeH="0" baseline="0" dirty="0">
              <a:solidFill>
                <a:schemeClr val="bg1"/>
              </a:solidFill>
              <a:effectLst/>
              <a:uFillTx/>
              <a:latin typeface="Arial"/>
              <a:cs typeface="Arial"/>
              <a:sym typeface="Calibri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189206"/>
              </p:ext>
            </p:extLst>
          </p:nvPr>
        </p:nvGraphicFramePr>
        <p:xfrm>
          <a:off x="1403648" y="1196752"/>
          <a:ext cx="6096000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1) </a:t>
                      </a:r>
                      <a:r>
                        <a:rPr lang="en-GB" sz="2000" b="0" i="0" u="none" strike="noStrike" kern="1200" cap="none" spc="0" baseline="0" dirty="0" err="1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ProcXed</a:t>
                      </a:r>
                      <a:endParaRPr lang="en-GB" sz="2000" b="0" i="0" u="none" strike="noStrike" kern="1200" cap="none" spc="0" baseline="0" dirty="0" smtClean="0">
                        <a:ln>
                          <a:noFill/>
                        </a:ln>
                        <a:solidFill>
                          <a:srgbClr val="00336A"/>
                        </a:solidFill>
                        <a:uFillTx/>
                        <a:latin typeface="NTA Bold"/>
                        <a:ea typeface="+mn-ea"/>
                        <a:cs typeface="+mn-cs"/>
                        <a:sym typeface="Calibri"/>
                      </a:endParaRPr>
                    </a:p>
                    <a:p>
                      <a:endParaRPr lang="en-GB" sz="2000" b="0" i="0" u="none" strike="noStrike" kern="1200" cap="none" spc="0" baseline="0" dirty="0">
                        <a:ln>
                          <a:noFill/>
                        </a:ln>
                        <a:solidFill>
                          <a:srgbClr val="00336A"/>
                        </a:solidFill>
                        <a:uFillTx/>
                        <a:latin typeface="NTA Bold"/>
                        <a:ea typeface="+mn-ea"/>
                        <a:cs typeface="+mn-cs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Simplest option. Carer centres prefer spread sheet over saleforce.com type tool. Some don’t support submission via LAs.</a:t>
                      </a:r>
                      <a:endParaRPr lang="en-GB" sz="2000" b="0" i="0" u="none" strike="noStrike" kern="1200" cap="none" spc="0" baseline="0" dirty="0">
                        <a:ln>
                          <a:noFill/>
                        </a:ln>
                        <a:solidFill>
                          <a:srgbClr val="00336A"/>
                        </a:solidFill>
                        <a:uFillTx/>
                        <a:latin typeface="NTA Bold"/>
                        <a:ea typeface="+mn-ea"/>
                        <a:cs typeface="+mn-cs"/>
                        <a:sym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1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2) Web Tool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Carer centres reluctant to learn new system.</a:t>
                      </a:r>
                      <a:endParaRPr lang="en-GB" sz="2000" b="0" i="0" u="none" strike="noStrike" kern="1200" cap="none" spc="0" baseline="0" dirty="0">
                        <a:ln>
                          <a:noFill/>
                        </a:ln>
                        <a:solidFill>
                          <a:srgbClr val="00336A"/>
                        </a:solidFill>
                        <a:uFillTx/>
                        <a:latin typeface="NTA Bold"/>
                        <a:ea typeface="+mn-ea"/>
                        <a:cs typeface="+mn-cs"/>
                        <a:sym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1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3) Collect via LA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LAs do not have resource for this. Carers might be put off by this option.</a:t>
                      </a:r>
                      <a:endParaRPr lang="en-GB" sz="2000" b="0" i="0" u="none" strike="noStrike" kern="1200" cap="none" spc="0" baseline="0" dirty="0">
                        <a:ln>
                          <a:noFill/>
                        </a:ln>
                        <a:solidFill>
                          <a:srgbClr val="00336A"/>
                        </a:solidFill>
                        <a:uFillTx/>
                        <a:latin typeface="NTA Bold"/>
                        <a:ea typeface="+mn-ea"/>
                        <a:cs typeface="+mn-cs"/>
                        <a:sym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90695" y="5270074"/>
            <a:ext cx="3867403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R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GB" b="1" dirty="0" smtClean="0"/>
              <a:t>Recommendation</a:t>
            </a:r>
          </a:p>
          <a:p>
            <a:pPr marR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GB" dirty="0" smtClean="0"/>
              <a:t>The recommended option is 1) </a:t>
            </a:r>
            <a:r>
              <a:rPr lang="en-GB" dirty="0" err="1" smtClean="0"/>
              <a:t>ProcXed</a:t>
            </a:r>
            <a:r>
              <a:rPr lang="en-GB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82046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982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/>
          <p:nvPr/>
        </p:nvSpPr>
        <p:spPr>
          <a:xfrm>
            <a:off x="1" y="1268760"/>
            <a:ext cx="9143998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271463" lvl="1" indent="0" algn="ctr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522" name="Shape 522"/>
          <p:cNvSpPr/>
          <p:nvPr/>
        </p:nvSpPr>
        <p:spPr>
          <a:xfrm>
            <a:off x="514032" y="1333658"/>
            <a:ext cx="7665556" cy="47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5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 algn="ctr"/>
            <a:endParaRPr b="1" dirty="0"/>
          </a:p>
        </p:txBody>
      </p:sp>
      <p:sp>
        <p:nvSpPr>
          <p:cNvPr id="523" name="Shape 523"/>
          <p:cNvSpPr/>
          <p:nvPr/>
        </p:nvSpPr>
        <p:spPr>
          <a:xfrm>
            <a:off x="550496" y="3827682"/>
            <a:ext cx="92331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7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pPr>
            <a:endParaRPr dirty="0"/>
          </a:p>
        </p:txBody>
      </p:sp>
      <p:sp>
        <p:nvSpPr>
          <p:cNvPr id="524" name="Shape 524"/>
          <p:cNvSpPr/>
          <p:nvPr/>
        </p:nvSpPr>
        <p:spPr>
          <a:xfrm>
            <a:off x="2844271" y="5130291"/>
            <a:ext cx="577498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>
              <a:defRPr>
                <a:solidFill>
                  <a:srgbClr val="00336A"/>
                </a:solidFill>
                <a:latin typeface="NTA Light"/>
                <a:ea typeface="NTA Light"/>
                <a:cs typeface="NTA Light"/>
                <a:sym typeface="NTA Light"/>
              </a:defRPr>
            </a:pPr>
            <a:endParaRPr dirty="0">
              <a:solidFill>
                <a:srgbClr val="FFFFFF"/>
              </a:solidFill>
              <a:latin typeface="NTA Bold"/>
              <a:ea typeface="NTA Bold"/>
              <a:cs typeface="NTA Bold"/>
              <a:sym typeface="NTA Bold"/>
            </a:endParaRPr>
          </a:p>
        </p:txBody>
      </p:sp>
      <p:sp>
        <p:nvSpPr>
          <p:cNvPr id="525" name="Shape 525"/>
          <p:cNvSpPr/>
          <p:nvPr/>
        </p:nvSpPr>
        <p:spPr>
          <a:xfrm>
            <a:off x="3111452" y="4804230"/>
            <a:ext cx="92396" cy="969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5700">
                <a:solidFill>
                  <a:srgbClr val="FFFFFF"/>
                </a:solidFill>
                <a:latin typeface="NTA Light"/>
                <a:ea typeface="NTA Light"/>
                <a:cs typeface="NTA Light"/>
                <a:sym typeface="NTA Light"/>
              </a:defRPr>
            </a:lvl1pPr>
          </a:lstStyle>
          <a:p>
            <a:endParaRPr dirty="0"/>
          </a:p>
        </p:txBody>
      </p:sp>
      <p:sp>
        <p:nvSpPr>
          <p:cNvPr id="3" name="TextBox 2"/>
          <p:cNvSpPr txBox="1"/>
          <p:nvPr/>
        </p:nvSpPr>
        <p:spPr>
          <a:xfrm>
            <a:off x="718365" y="1030133"/>
            <a:ext cx="7431631" cy="40072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Spread </a:t>
            </a: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sheet template for LAs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Spread sheet template for Carer Centres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Information governance template text for carer centres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Data specification from Semis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Data specification from </a:t>
            </a:r>
            <a:r>
              <a:rPr lang="en-GB" sz="2400" kern="1200" dirty="0" err="1">
                <a:solidFill>
                  <a:srgbClr val="00336A"/>
                </a:solidFill>
                <a:latin typeface="NTA Bold"/>
              </a:rPr>
              <a:t>NRS</a:t>
            </a: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 Indexing team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 err="1" smtClean="0">
                <a:solidFill>
                  <a:srgbClr val="00336A"/>
                </a:solidFill>
                <a:latin typeface="NTA Bold"/>
              </a:rPr>
              <a:t>ProcXed</a:t>
            </a: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 Spec and Validation Requirements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Survey</a:t>
            </a:r>
            <a:endParaRPr lang="en-GB" sz="2400" kern="1200" dirty="0">
              <a:solidFill>
                <a:srgbClr val="00336A"/>
              </a:solidFill>
              <a:latin typeface="NTA Bold"/>
            </a:endParaRP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Communications</a:t>
            </a:r>
          </a:p>
        </p:txBody>
      </p:sp>
      <p:sp>
        <p:nvSpPr>
          <p:cNvPr id="10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436272" lvl="1" indent="0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2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endParaRPr lang="en-GB" sz="2200" kern="1200" dirty="0">
              <a:solidFill>
                <a:srgbClr val="4F81BD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-27384"/>
            <a:ext cx="9144000" cy="584773"/>
          </a:xfrm>
          <a:prstGeom prst="rect">
            <a:avLst/>
          </a:prstGeom>
          <a:solidFill>
            <a:srgbClr val="00336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Deliverables</a:t>
            </a:r>
            <a:endParaRPr kumimoji="0" lang="en-US" sz="3200" b="0" i="0" u="none" strike="noStrike" cap="none" spc="0" normalizeH="0" baseline="0" dirty="0">
              <a:solidFill>
                <a:schemeClr val="bg1"/>
              </a:solidFill>
              <a:effectLst/>
              <a:uFillTx/>
              <a:latin typeface="Arial"/>
              <a:cs typeface="Arial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46581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/>
          <p:nvPr/>
        </p:nvSpPr>
        <p:spPr>
          <a:xfrm>
            <a:off x="1" y="1268760"/>
            <a:ext cx="9143998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271463" lvl="1" indent="0" algn="ctr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522" name="Shape 522"/>
          <p:cNvSpPr/>
          <p:nvPr/>
        </p:nvSpPr>
        <p:spPr>
          <a:xfrm>
            <a:off x="514032" y="1333658"/>
            <a:ext cx="7665556" cy="47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5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 algn="ctr"/>
            <a:endParaRPr b="1" dirty="0"/>
          </a:p>
        </p:txBody>
      </p:sp>
      <p:sp>
        <p:nvSpPr>
          <p:cNvPr id="523" name="Shape 523"/>
          <p:cNvSpPr/>
          <p:nvPr/>
        </p:nvSpPr>
        <p:spPr>
          <a:xfrm>
            <a:off x="550496" y="3827682"/>
            <a:ext cx="92331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7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pPr>
            <a:endParaRPr dirty="0"/>
          </a:p>
        </p:txBody>
      </p:sp>
      <p:sp>
        <p:nvSpPr>
          <p:cNvPr id="524" name="Shape 524"/>
          <p:cNvSpPr/>
          <p:nvPr/>
        </p:nvSpPr>
        <p:spPr>
          <a:xfrm>
            <a:off x="2844271" y="5130291"/>
            <a:ext cx="577498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>
              <a:defRPr>
                <a:solidFill>
                  <a:srgbClr val="00336A"/>
                </a:solidFill>
                <a:latin typeface="NTA Light"/>
                <a:ea typeface="NTA Light"/>
                <a:cs typeface="NTA Light"/>
                <a:sym typeface="NTA Light"/>
              </a:defRPr>
            </a:pPr>
            <a:endParaRPr dirty="0">
              <a:solidFill>
                <a:srgbClr val="FFFFFF"/>
              </a:solidFill>
              <a:latin typeface="NTA Bold"/>
              <a:ea typeface="NTA Bold"/>
              <a:cs typeface="NTA Bold"/>
              <a:sym typeface="NTA Bold"/>
            </a:endParaRPr>
          </a:p>
        </p:txBody>
      </p:sp>
      <p:sp>
        <p:nvSpPr>
          <p:cNvPr id="525" name="Shape 525"/>
          <p:cNvSpPr/>
          <p:nvPr/>
        </p:nvSpPr>
        <p:spPr>
          <a:xfrm>
            <a:off x="3111452" y="4804230"/>
            <a:ext cx="92396" cy="969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5700">
                <a:solidFill>
                  <a:srgbClr val="FFFFFF"/>
                </a:solidFill>
                <a:latin typeface="NTA Light"/>
                <a:ea typeface="NTA Light"/>
                <a:cs typeface="NTA Light"/>
                <a:sym typeface="NTA Light"/>
              </a:defRPr>
            </a:lvl1pPr>
          </a:lstStyle>
          <a:p>
            <a:endParaRPr dirty="0"/>
          </a:p>
        </p:txBody>
      </p:sp>
      <p:sp>
        <p:nvSpPr>
          <p:cNvPr id="10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436272" lvl="1" indent="0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-27384"/>
            <a:ext cx="9144000" cy="584773"/>
          </a:xfrm>
          <a:prstGeom prst="rect">
            <a:avLst/>
          </a:prstGeom>
          <a:solidFill>
            <a:srgbClr val="00336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Arial"/>
                <a:cs typeface="Arial"/>
              </a:rPr>
              <a:t>Plan</a:t>
            </a:r>
            <a:endParaRPr kumimoji="0" lang="en-US" sz="3200" b="0" i="0" u="none" strike="noStrike" cap="none" spc="0" normalizeH="0" baseline="0" dirty="0">
              <a:solidFill>
                <a:schemeClr val="bg1"/>
              </a:solidFill>
              <a:effectLst/>
              <a:uFillTx/>
              <a:latin typeface="Arial"/>
              <a:cs typeface="Arial"/>
              <a:sym typeface="Calibri"/>
            </a:endParaRPr>
          </a:p>
        </p:txBody>
      </p:sp>
      <p:pic>
        <p:nvPicPr>
          <p:cNvPr id="2074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3" y="906030"/>
            <a:ext cx="9026563" cy="487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10935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/>
          <p:nvPr/>
        </p:nvSpPr>
        <p:spPr>
          <a:xfrm>
            <a:off x="1" y="1268760"/>
            <a:ext cx="9143998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271463" lvl="1" indent="0" algn="ctr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522" name="Shape 522"/>
          <p:cNvSpPr/>
          <p:nvPr/>
        </p:nvSpPr>
        <p:spPr>
          <a:xfrm>
            <a:off x="514032" y="1333658"/>
            <a:ext cx="7665556" cy="47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5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 algn="ctr"/>
            <a:endParaRPr b="1" dirty="0"/>
          </a:p>
        </p:txBody>
      </p:sp>
      <p:sp>
        <p:nvSpPr>
          <p:cNvPr id="523" name="Shape 523"/>
          <p:cNvSpPr/>
          <p:nvPr/>
        </p:nvSpPr>
        <p:spPr>
          <a:xfrm>
            <a:off x="550496" y="3827682"/>
            <a:ext cx="92331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7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pPr>
            <a:endParaRPr dirty="0"/>
          </a:p>
        </p:txBody>
      </p:sp>
      <p:sp>
        <p:nvSpPr>
          <p:cNvPr id="524" name="Shape 524"/>
          <p:cNvSpPr/>
          <p:nvPr/>
        </p:nvSpPr>
        <p:spPr>
          <a:xfrm>
            <a:off x="2844271" y="5130291"/>
            <a:ext cx="577498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>
              <a:defRPr>
                <a:solidFill>
                  <a:srgbClr val="00336A"/>
                </a:solidFill>
                <a:latin typeface="NTA Light"/>
                <a:ea typeface="NTA Light"/>
                <a:cs typeface="NTA Light"/>
                <a:sym typeface="NTA Light"/>
              </a:defRPr>
            </a:pPr>
            <a:endParaRPr dirty="0">
              <a:solidFill>
                <a:srgbClr val="FFFFFF"/>
              </a:solidFill>
              <a:latin typeface="NTA Bold"/>
              <a:ea typeface="NTA Bold"/>
              <a:cs typeface="NTA Bold"/>
              <a:sym typeface="NTA Bold"/>
            </a:endParaRPr>
          </a:p>
        </p:txBody>
      </p:sp>
      <p:sp>
        <p:nvSpPr>
          <p:cNvPr id="525" name="Shape 525"/>
          <p:cNvSpPr/>
          <p:nvPr/>
        </p:nvSpPr>
        <p:spPr>
          <a:xfrm>
            <a:off x="3111452" y="4804230"/>
            <a:ext cx="92396" cy="969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5700">
                <a:solidFill>
                  <a:srgbClr val="FFFFFF"/>
                </a:solidFill>
                <a:latin typeface="NTA Light"/>
                <a:ea typeface="NTA Light"/>
                <a:cs typeface="NTA Light"/>
                <a:sym typeface="NTA Light"/>
              </a:defRPr>
            </a:lvl1pPr>
          </a:lstStyle>
          <a:p>
            <a:endParaRPr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196752"/>
            <a:ext cx="8784976" cy="48936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What fields can </a:t>
            </a: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you provide/not </a:t>
            </a: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provide?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Spread sheet or </a:t>
            </a: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new web system?</a:t>
            </a:r>
            <a:endParaRPr lang="en-GB" sz="2400" kern="1200" dirty="0">
              <a:solidFill>
                <a:srgbClr val="00336A"/>
              </a:solidFill>
              <a:latin typeface="NTA Bold"/>
            </a:endParaRP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How will carers feel about LA </a:t>
            </a:r>
            <a:r>
              <a:rPr lang="en-GB" sz="2400" kern="1200" smtClean="0">
                <a:solidFill>
                  <a:srgbClr val="00336A"/>
                </a:solidFill>
                <a:latin typeface="NTA Bold"/>
              </a:rPr>
              <a:t>recieving </a:t>
            </a: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their data?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How old should records be before they are not </a:t>
            </a: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live/valid?</a:t>
            </a:r>
            <a:endParaRPr lang="en-GB" sz="2400" kern="1200" dirty="0">
              <a:solidFill>
                <a:srgbClr val="00336A"/>
              </a:solidFill>
              <a:latin typeface="NTA Bold"/>
            </a:endParaRP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Do we need to ask </a:t>
            </a: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consent/inform carers retrospectively</a:t>
            </a: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?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Who is the best source for young carer data?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Is it safe to assume no carers are under school age?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Do local authorities want carer centre data to </a:t>
            </a:r>
            <a:r>
              <a:rPr lang="en-GB" sz="2400" kern="1200" dirty="0" err="1">
                <a:solidFill>
                  <a:srgbClr val="00336A"/>
                </a:solidFill>
                <a:latin typeface="NTA Bold"/>
              </a:rPr>
              <a:t>deduplicate</a:t>
            </a: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 or should that happen at the centre (i.e. SG)?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What data can we collect from NHS?</a:t>
            </a:r>
          </a:p>
          <a:p>
            <a:pPr marL="615950" lvl="1" indent="-342900" defTabSz="436273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What central datasets can we use to validate?</a:t>
            </a:r>
          </a:p>
        </p:txBody>
      </p:sp>
      <p:sp>
        <p:nvSpPr>
          <p:cNvPr id="10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436272" lvl="1" indent="0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2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endParaRPr lang="en-GB" sz="2200" kern="1200" dirty="0">
              <a:solidFill>
                <a:srgbClr val="4F81BD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-27384"/>
            <a:ext cx="9144000" cy="584773"/>
          </a:xfrm>
          <a:prstGeom prst="rect">
            <a:avLst/>
          </a:prstGeom>
          <a:solidFill>
            <a:srgbClr val="00336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Survey </a:t>
            </a:r>
            <a:r>
              <a:rPr lang="en-US" sz="3200" dirty="0" smtClean="0">
                <a:solidFill>
                  <a:schemeClr val="bg1"/>
                </a:solidFill>
                <a:latin typeface="Arial"/>
                <a:cs typeface="Arial"/>
              </a:rPr>
              <a:t>Questions</a:t>
            </a:r>
            <a:endParaRPr lang="en-US" sz="32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62983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sz="2000" dirty="0" smtClean="0"/>
              <a:t>The Carers Census will collect data from each H&amp;SC partnership about carers who are known to local services. It will collect:</a:t>
            </a:r>
          </a:p>
          <a:p>
            <a:pPr lvl="1"/>
            <a:r>
              <a:rPr lang="en-GB" sz="2000" dirty="0"/>
              <a:t>Information about </a:t>
            </a:r>
            <a:r>
              <a:rPr lang="en-GB" sz="2000" dirty="0" smtClean="0"/>
              <a:t>the carer </a:t>
            </a:r>
            <a:r>
              <a:rPr lang="en-GB" sz="2000" dirty="0"/>
              <a:t>and the person they care for</a:t>
            </a:r>
          </a:p>
          <a:p>
            <a:pPr lvl="1"/>
            <a:r>
              <a:rPr lang="en-GB" sz="2000" dirty="0"/>
              <a:t>Equalities data (age, gender, ethnicity, SIMD)</a:t>
            </a:r>
          </a:p>
          <a:p>
            <a:pPr lvl="1"/>
            <a:r>
              <a:rPr lang="en-GB" sz="2000" dirty="0" smtClean="0"/>
              <a:t>Information about Adult </a:t>
            </a:r>
            <a:r>
              <a:rPr lang="en-GB" sz="2000" dirty="0"/>
              <a:t>Carers Support Plan / Young Carers </a:t>
            </a:r>
            <a:r>
              <a:rPr lang="en-GB" sz="2000" dirty="0" smtClean="0"/>
              <a:t>Statement</a:t>
            </a:r>
            <a:endParaRPr lang="en-GB" sz="2000" dirty="0"/>
          </a:p>
          <a:p>
            <a:pPr lvl="1"/>
            <a:r>
              <a:rPr lang="en-GB" sz="2000" dirty="0"/>
              <a:t>Support needed and support provided to carers</a:t>
            </a:r>
          </a:p>
          <a:p>
            <a:pPr lvl="1"/>
            <a:endParaRPr lang="en-GB" sz="2000" dirty="0" smtClean="0"/>
          </a:p>
          <a:p>
            <a:r>
              <a:rPr lang="en-GB" sz="2000" dirty="0" smtClean="0"/>
              <a:t>Final data specification is now available and letter was issued in October from COSLA and Scottish Government.</a:t>
            </a:r>
          </a:p>
          <a:p>
            <a:endParaRPr lang="en-GB" sz="2000" dirty="0" smtClean="0"/>
          </a:p>
          <a:p>
            <a:r>
              <a:rPr lang="en-GB" sz="2000" dirty="0" smtClean="0"/>
              <a:t>Today we will update you on work to get systems in place to collect the new Carers Census data.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2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GB" dirty="0" smtClean="0"/>
              <a:t>Options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69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/>
          <p:nvPr/>
        </p:nvSpPr>
        <p:spPr>
          <a:xfrm>
            <a:off x="1" y="1268760"/>
            <a:ext cx="9143998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271463" lvl="1" indent="0" algn="ctr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522" name="Shape 522"/>
          <p:cNvSpPr/>
          <p:nvPr/>
        </p:nvSpPr>
        <p:spPr>
          <a:xfrm>
            <a:off x="514032" y="1333658"/>
            <a:ext cx="7665556" cy="47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5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 algn="ctr"/>
            <a:endParaRPr b="1" dirty="0"/>
          </a:p>
        </p:txBody>
      </p:sp>
      <p:sp>
        <p:nvSpPr>
          <p:cNvPr id="523" name="Shape 523"/>
          <p:cNvSpPr/>
          <p:nvPr/>
        </p:nvSpPr>
        <p:spPr>
          <a:xfrm>
            <a:off x="550496" y="3827682"/>
            <a:ext cx="92331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7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pPr>
            <a:endParaRPr dirty="0"/>
          </a:p>
        </p:txBody>
      </p:sp>
      <p:sp>
        <p:nvSpPr>
          <p:cNvPr id="524" name="Shape 524"/>
          <p:cNvSpPr/>
          <p:nvPr/>
        </p:nvSpPr>
        <p:spPr>
          <a:xfrm>
            <a:off x="2844271" y="5130291"/>
            <a:ext cx="577498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>
              <a:defRPr>
                <a:solidFill>
                  <a:srgbClr val="00336A"/>
                </a:solidFill>
                <a:latin typeface="NTA Light"/>
                <a:ea typeface="NTA Light"/>
                <a:cs typeface="NTA Light"/>
                <a:sym typeface="NTA Light"/>
              </a:defRPr>
            </a:pPr>
            <a:endParaRPr dirty="0">
              <a:solidFill>
                <a:srgbClr val="FFFFFF"/>
              </a:solidFill>
              <a:latin typeface="NTA Bold"/>
              <a:ea typeface="NTA Bold"/>
              <a:cs typeface="NTA Bold"/>
              <a:sym typeface="NTA Bold"/>
            </a:endParaRPr>
          </a:p>
        </p:txBody>
      </p:sp>
      <p:sp>
        <p:nvSpPr>
          <p:cNvPr id="525" name="Shape 525"/>
          <p:cNvSpPr/>
          <p:nvPr/>
        </p:nvSpPr>
        <p:spPr>
          <a:xfrm>
            <a:off x="3111452" y="4804230"/>
            <a:ext cx="92396" cy="969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5700">
                <a:solidFill>
                  <a:srgbClr val="FFFFFF"/>
                </a:solidFill>
                <a:latin typeface="NTA Light"/>
                <a:ea typeface="NTA Light"/>
                <a:cs typeface="NTA Light"/>
                <a:sym typeface="NTA Light"/>
              </a:defRPr>
            </a:lvl1pPr>
          </a:lstStyle>
          <a:p>
            <a:endParaRPr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196752"/>
            <a:ext cx="6192688" cy="51152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73050" lvl="1" indent="0" defTabSz="436273" hangingPunct="1">
              <a:spcBef>
                <a:spcPct val="20000"/>
              </a:spcBef>
            </a:pP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1) Use </a:t>
            </a:r>
            <a:r>
              <a:rPr lang="en-GB" sz="2400" kern="1200" dirty="0" err="1" smtClean="0">
                <a:solidFill>
                  <a:srgbClr val="00336A"/>
                </a:solidFill>
                <a:latin typeface="NTA Bold"/>
              </a:rPr>
              <a:t>ProcXed</a:t>
            </a: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 system</a:t>
            </a:r>
          </a:p>
          <a:p>
            <a:pPr marL="273050" lvl="1" indent="0" defTabSz="436273" hangingPunct="1">
              <a:spcBef>
                <a:spcPct val="20000"/>
              </a:spcBef>
            </a:pP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Use </a:t>
            </a:r>
            <a:r>
              <a:rPr lang="en-GB" sz="2400" kern="1200" dirty="0" err="1">
                <a:solidFill>
                  <a:srgbClr val="00336A"/>
                </a:solidFill>
                <a:latin typeface="NTA Bold"/>
              </a:rPr>
              <a:t>P</a:t>
            </a:r>
            <a:r>
              <a:rPr lang="en-GB" sz="2400" kern="1200" dirty="0" err="1" smtClean="0">
                <a:solidFill>
                  <a:srgbClr val="00336A"/>
                </a:solidFill>
                <a:latin typeface="NTA Bold"/>
              </a:rPr>
              <a:t>rocXed</a:t>
            </a: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 system to collect data from both LAs and Carer Centres. </a:t>
            </a:r>
          </a:p>
          <a:p>
            <a:pPr marL="273050" lvl="1" indent="0" defTabSz="436273" hangingPunct="1">
              <a:spcBef>
                <a:spcPct val="20000"/>
              </a:spcBef>
            </a:pPr>
            <a:endParaRPr lang="en-GB" sz="2400" kern="1200" dirty="0" smtClean="0">
              <a:solidFill>
                <a:srgbClr val="00336A"/>
              </a:solidFill>
              <a:latin typeface="NTA Bold"/>
            </a:endParaRPr>
          </a:p>
          <a:p>
            <a:pPr marL="273050" lvl="1" indent="0" defTabSz="436273" hangingPunct="1">
              <a:spcBef>
                <a:spcPct val="20000"/>
              </a:spcBef>
            </a:pP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2) Develop a new Web Tool</a:t>
            </a:r>
          </a:p>
          <a:p>
            <a:pPr marL="273050" lvl="1" indent="0" defTabSz="436273" hangingPunct="1">
              <a:spcBef>
                <a:spcPct val="20000"/>
              </a:spcBef>
            </a:pP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As per option 1 but develop a new web tool to collect directly from Carer Centres.</a:t>
            </a:r>
          </a:p>
          <a:p>
            <a:pPr marL="273050" lvl="1" indent="0" defTabSz="436273" hangingPunct="1">
              <a:spcBef>
                <a:spcPct val="20000"/>
              </a:spcBef>
            </a:pPr>
            <a:endParaRPr lang="en-GB" sz="2400" kern="1200" dirty="0" smtClean="0">
              <a:solidFill>
                <a:srgbClr val="00336A"/>
              </a:solidFill>
              <a:latin typeface="NTA Bold"/>
            </a:endParaRPr>
          </a:p>
          <a:p>
            <a:pPr marL="273050" lvl="1" indent="0" defTabSz="436273" hangingPunct="1">
              <a:spcBef>
                <a:spcPct val="20000"/>
              </a:spcBef>
            </a:pP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3) Collect </a:t>
            </a:r>
            <a:r>
              <a:rPr lang="en-GB" sz="2400" kern="1200" dirty="0">
                <a:solidFill>
                  <a:srgbClr val="00336A"/>
                </a:solidFill>
                <a:latin typeface="NTA Bold"/>
              </a:rPr>
              <a:t>via LA </a:t>
            </a:r>
            <a:endParaRPr lang="en-GB" sz="2400" kern="1200" dirty="0" smtClean="0">
              <a:solidFill>
                <a:srgbClr val="00336A"/>
              </a:solidFill>
              <a:latin typeface="NTA Bold"/>
            </a:endParaRPr>
          </a:p>
          <a:p>
            <a:pPr marL="273050" lvl="1" indent="0" defTabSz="436273" hangingPunct="1">
              <a:spcBef>
                <a:spcPct val="20000"/>
              </a:spcBef>
            </a:pP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As per option 1 but Carer Centres submit data to LAs by spread sheet/drop box. LAs then submit to SG via </a:t>
            </a:r>
            <a:r>
              <a:rPr lang="en-GB" sz="2400" kern="1200" dirty="0" err="1">
                <a:solidFill>
                  <a:srgbClr val="00336A"/>
                </a:solidFill>
                <a:latin typeface="NTA Bold"/>
              </a:rPr>
              <a:t>P</a:t>
            </a:r>
            <a:r>
              <a:rPr lang="en-GB" sz="2400" kern="1200" dirty="0" err="1" smtClean="0">
                <a:solidFill>
                  <a:srgbClr val="00336A"/>
                </a:solidFill>
                <a:latin typeface="NTA Bold"/>
              </a:rPr>
              <a:t>rocXed</a:t>
            </a:r>
            <a:r>
              <a:rPr lang="en-GB" sz="2400" kern="1200" dirty="0" smtClean="0">
                <a:solidFill>
                  <a:srgbClr val="00336A"/>
                </a:solidFill>
                <a:latin typeface="NTA Bold"/>
              </a:rPr>
              <a:t>.</a:t>
            </a:r>
            <a:endParaRPr lang="en-GB" sz="2400" kern="1200" dirty="0">
              <a:solidFill>
                <a:srgbClr val="00336A"/>
              </a:solidFill>
              <a:latin typeface="NTA Bold"/>
            </a:endParaRPr>
          </a:p>
        </p:txBody>
      </p:sp>
      <p:sp>
        <p:nvSpPr>
          <p:cNvPr id="10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436272" lvl="1" indent="0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2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endParaRPr lang="en-GB" sz="2200" kern="1200" dirty="0">
              <a:solidFill>
                <a:srgbClr val="4F81BD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-27384"/>
            <a:ext cx="9144000" cy="584773"/>
          </a:xfrm>
          <a:prstGeom prst="rect">
            <a:avLst/>
          </a:prstGeom>
          <a:solidFill>
            <a:srgbClr val="00336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Options</a:t>
            </a:r>
            <a:endParaRPr kumimoji="0" lang="en-US" sz="3200" b="0" i="0" u="none" strike="noStrike" cap="none" spc="0" normalizeH="0" baseline="0" dirty="0">
              <a:solidFill>
                <a:schemeClr val="bg1"/>
              </a:solidFill>
              <a:effectLst/>
              <a:uFillTx/>
              <a:latin typeface="Arial"/>
              <a:cs typeface="Arial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45799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1899214" y="2088034"/>
            <a:ext cx="7137281" cy="30235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-36512" y="-27384"/>
            <a:ext cx="2015902" cy="584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 err="1" smtClean="0">
                <a:solidFill>
                  <a:srgbClr val="004380"/>
                </a:solidFill>
                <a:latin typeface="+mj-lt"/>
                <a:cs typeface="Arial" pitchFamily="34" charset="0"/>
              </a:rPr>
              <a:t>ProcXed</a:t>
            </a:r>
            <a:endParaRPr lang="en-GB" sz="3200" b="1" dirty="0">
              <a:solidFill>
                <a:srgbClr val="00438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315040" y="2613558"/>
            <a:ext cx="599209" cy="685972"/>
            <a:chOff x="539552" y="2996952"/>
            <a:chExt cx="695808" cy="887378"/>
          </a:xfrm>
        </p:grpSpPr>
        <p:sp>
          <p:nvSpPr>
            <p:cNvPr id="40" name="Isosceles Triangle 39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1481" y="3356992"/>
            <a:ext cx="1814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Local</a:t>
            </a:r>
          </a:p>
          <a:p>
            <a:r>
              <a:rPr lang="en-GB" sz="1600" dirty="0" smtClean="0"/>
              <a:t>Authorities</a:t>
            </a:r>
            <a:endParaRPr lang="en-GB" sz="1600" dirty="0"/>
          </a:p>
        </p:txBody>
      </p:sp>
      <p:sp>
        <p:nvSpPr>
          <p:cNvPr id="43" name="Flowchart: Magnetic Disk 42"/>
          <p:cNvSpPr/>
          <p:nvPr/>
        </p:nvSpPr>
        <p:spPr>
          <a:xfrm>
            <a:off x="5282246" y="3714998"/>
            <a:ext cx="1553430" cy="98185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ScotXed</a:t>
            </a:r>
            <a:endParaRPr lang="en-GB" sz="1600" dirty="0"/>
          </a:p>
        </p:txBody>
      </p:sp>
      <p:sp>
        <p:nvSpPr>
          <p:cNvPr id="44" name="Flowchart: Document 43"/>
          <p:cNvSpPr/>
          <p:nvPr/>
        </p:nvSpPr>
        <p:spPr>
          <a:xfrm>
            <a:off x="2118784" y="2792781"/>
            <a:ext cx="1178172" cy="90069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Carers Census Return</a:t>
            </a:r>
            <a:endParaRPr lang="en-GB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927602" y="2107595"/>
            <a:ext cx="2079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Scottish Government</a:t>
            </a:r>
            <a:endParaRPr lang="en-GB" sz="1600" dirty="0"/>
          </a:p>
        </p:txBody>
      </p:sp>
      <p:sp>
        <p:nvSpPr>
          <p:cNvPr id="50" name="Flowchart: Multidocument 49"/>
          <p:cNvSpPr/>
          <p:nvPr/>
        </p:nvSpPr>
        <p:spPr>
          <a:xfrm>
            <a:off x="7325456" y="3688741"/>
            <a:ext cx="1567024" cy="1036403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Statistics Publications</a:t>
            </a:r>
            <a:endParaRPr lang="en-GB" sz="16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1331640" y="5829259"/>
            <a:ext cx="1667875" cy="1024526"/>
            <a:chOff x="3048140" y="5583038"/>
            <a:chExt cx="1667875" cy="1024526"/>
          </a:xfrm>
        </p:grpSpPr>
        <p:grpSp>
          <p:nvGrpSpPr>
            <p:cNvPr id="52" name="Group 51"/>
            <p:cNvGrpSpPr/>
            <p:nvPr/>
          </p:nvGrpSpPr>
          <p:grpSpPr>
            <a:xfrm>
              <a:off x="3710521" y="5583038"/>
              <a:ext cx="599209" cy="685972"/>
              <a:chOff x="539552" y="2996952"/>
              <a:chExt cx="695808" cy="887378"/>
            </a:xfrm>
          </p:grpSpPr>
          <p:sp>
            <p:nvSpPr>
              <p:cNvPr id="53" name="Isosceles Triangle 52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048140" y="6269010"/>
              <a:ext cx="16678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Local Authorities</a:t>
              </a:r>
              <a:endParaRPr lang="en-GB" sz="16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51845" y="5860858"/>
            <a:ext cx="1440159" cy="1024526"/>
            <a:chOff x="5364088" y="5398613"/>
            <a:chExt cx="1440159" cy="1024526"/>
          </a:xfrm>
        </p:grpSpPr>
        <p:grpSp>
          <p:nvGrpSpPr>
            <p:cNvPr id="56" name="Group 55"/>
            <p:cNvGrpSpPr/>
            <p:nvPr/>
          </p:nvGrpSpPr>
          <p:grpSpPr>
            <a:xfrm>
              <a:off x="5762014" y="5398613"/>
              <a:ext cx="599209" cy="685972"/>
              <a:chOff x="539552" y="2996952"/>
              <a:chExt cx="695808" cy="887378"/>
            </a:xfrm>
          </p:grpSpPr>
          <p:sp>
            <p:nvSpPr>
              <p:cNvPr id="57" name="Isosceles Triangle 56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5364088" y="6084585"/>
              <a:ext cx="14401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SG Policy</a:t>
              </a:r>
              <a:endParaRPr lang="en-GB" sz="16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487682" y="5860858"/>
            <a:ext cx="1440159" cy="1024526"/>
            <a:chOff x="5898568" y="5517232"/>
            <a:chExt cx="1440159" cy="1024526"/>
          </a:xfrm>
        </p:grpSpPr>
        <p:grpSp>
          <p:nvGrpSpPr>
            <p:cNvPr id="60" name="Group 59"/>
            <p:cNvGrpSpPr/>
            <p:nvPr/>
          </p:nvGrpSpPr>
          <p:grpSpPr>
            <a:xfrm>
              <a:off x="6301913" y="5517232"/>
              <a:ext cx="599209" cy="685972"/>
              <a:chOff x="539552" y="2996952"/>
              <a:chExt cx="695808" cy="887378"/>
            </a:xfrm>
          </p:grpSpPr>
          <p:sp>
            <p:nvSpPr>
              <p:cNvPr id="61" name="Isosceles Triangle 60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5898568" y="6203204"/>
              <a:ext cx="14401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Academia</a:t>
              </a:r>
              <a:endParaRPr lang="en-GB" sz="1600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023519" y="5860858"/>
            <a:ext cx="1440159" cy="1024526"/>
            <a:chOff x="5898568" y="5517232"/>
            <a:chExt cx="1440159" cy="1024526"/>
          </a:xfrm>
        </p:grpSpPr>
        <p:grpSp>
          <p:nvGrpSpPr>
            <p:cNvPr id="105" name="Group 104"/>
            <p:cNvGrpSpPr/>
            <p:nvPr/>
          </p:nvGrpSpPr>
          <p:grpSpPr>
            <a:xfrm>
              <a:off x="6301913" y="5517232"/>
              <a:ext cx="599209" cy="685972"/>
              <a:chOff x="539552" y="2996952"/>
              <a:chExt cx="695808" cy="887378"/>
            </a:xfrm>
          </p:grpSpPr>
          <p:sp>
            <p:nvSpPr>
              <p:cNvPr id="107" name="Isosceles Triangle 106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5898568" y="6203204"/>
              <a:ext cx="14401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Carer Centres</a:t>
              </a:r>
              <a:endParaRPr lang="en-GB" sz="1600" dirty="0"/>
            </a:p>
          </p:txBody>
        </p:sp>
      </p:grpSp>
      <p:cxnSp>
        <p:nvCxnSpPr>
          <p:cNvPr id="16" name="Elbow Connector 15"/>
          <p:cNvCxnSpPr>
            <a:stCxn id="50" idx="2"/>
            <a:endCxn id="54" idx="0"/>
          </p:cNvCxnSpPr>
          <p:nvPr/>
        </p:nvCxnSpPr>
        <p:spPr>
          <a:xfrm rot="5400000">
            <a:off x="4577222" y="2406479"/>
            <a:ext cx="1143364" cy="570219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50" idx="2"/>
            <a:endCxn id="108" idx="0"/>
          </p:cNvCxnSpPr>
          <p:nvPr/>
        </p:nvCxnSpPr>
        <p:spPr>
          <a:xfrm rot="5400000">
            <a:off x="5277845" y="3138700"/>
            <a:ext cx="1174963" cy="426935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50" idx="2"/>
            <a:endCxn id="62" idx="0"/>
          </p:cNvCxnSpPr>
          <p:nvPr/>
        </p:nvCxnSpPr>
        <p:spPr>
          <a:xfrm rot="5400000">
            <a:off x="6009926" y="3870781"/>
            <a:ext cx="1174963" cy="280519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0" idx="2"/>
            <a:endCxn id="58" idx="0"/>
          </p:cNvCxnSpPr>
          <p:nvPr/>
        </p:nvCxnSpPr>
        <p:spPr>
          <a:xfrm rot="5400000">
            <a:off x="6739298" y="4600153"/>
            <a:ext cx="1174963" cy="13464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40" idx="5"/>
            <a:endCxn id="44" idx="1"/>
          </p:cNvCxnSpPr>
          <p:nvPr/>
        </p:nvCxnSpPr>
        <p:spPr>
          <a:xfrm>
            <a:off x="764447" y="3040041"/>
            <a:ext cx="1354337" cy="2030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329055" y="4197734"/>
            <a:ext cx="599209" cy="685972"/>
            <a:chOff x="539552" y="2996952"/>
            <a:chExt cx="695808" cy="887378"/>
          </a:xfrm>
        </p:grpSpPr>
        <p:sp>
          <p:nvSpPr>
            <p:cNvPr id="81" name="Isosceles Triangle 80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35496" y="4941168"/>
            <a:ext cx="1814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Carers Centres</a:t>
            </a:r>
            <a:endParaRPr lang="en-GB" sz="1600" dirty="0"/>
          </a:p>
        </p:txBody>
      </p:sp>
      <p:cxnSp>
        <p:nvCxnSpPr>
          <p:cNvPr id="85" name="Elbow Connector 84"/>
          <p:cNvCxnSpPr>
            <a:stCxn id="81" idx="5"/>
            <a:endCxn id="102" idx="1"/>
          </p:cNvCxnSpPr>
          <p:nvPr/>
        </p:nvCxnSpPr>
        <p:spPr>
          <a:xfrm flipV="1">
            <a:off x="778462" y="4340979"/>
            <a:ext cx="1368276" cy="2832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>
            <a:off x="5943992" y="252585"/>
            <a:ext cx="599209" cy="685972"/>
            <a:chOff x="539552" y="2996952"/>
            <a:chExt cx="695808" cy="887378"/>
          </a:xfrm>
        </p:grpSpPr>
        <p:sp>
          <p:nvSpPr>
            <p:cNvPr id="88" name="Isosceles Triangle 87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5650433" y="971894"/>
            <a:ext cx="1814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Indexing Team</a:t>
            </a:r>
            <a:endParaRPr lang="en-GB" sz="1600" dirty="0"/>
          </a:p>
        </p:txBody>
      </p:sp>
      <p:sp>
        <p:nvSpPr>
          <p:cNvPr id="93" name="Rectangle 92"/>
          <p:cNvSpPr/>
          <p:nvPr/>
        </p:nvSpPr>
        <p:spPr>
          <a:xfrm>
            <a:off x="4852057" y="121455"/>
            <a:ext cx="4184439" cy="15793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94" name="TextBox 93"/>
          <p:cNvSpPr txBox="1"/>
          <p:nvPr/>
        </p:nvSpPr>
        <p:spPr>
          <a:xfrm>
            <a:off x="4886605" y="121392"/>
            <a:ext cx="2826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National Records Scotland</a:t>
            </a:r>
            <a:endParaRPr lang="en-GB" sz="1600" dirty="0"/>
          </a:p>
        </p:txBody>
      </p:sp>
      <p:grpSp>
        <p:nvGrpSpPr>
          <p:cNvPr id="95" name="Group 94"/>
          <p:cNvGrpSpPr/>
          <p:nvPr/>
        </p:nvGrpSpPr>
        <p:grpSpPr>
          <a:xfrm>
            <a:off x="7515840" y="459946"/>
            <a:ext cx="599209" cy="685972"/>
            <a:chOff x="539552" y="2996952"/>
            <a:chExt cx="695808" cy="887378"/>
          </a:xfrm>
        </p:grpSpPr>
        <p:sp>
          <p:nvSpPr>
            <p:cNvPr id="96" name="Isosceles Triangle 95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7222281" y="1179255"/>
            <a:ext cx="1814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Indexing Team</a:t>
            </a:r>
            <a:endParaRPr lang="en-GB" sz="1600" dirty="0"/>
          </a:p>
        </p:txBody>
      </p:sp>
      <p:sp>
        <p:nvSpPr>
          <p:cNvPr id="102" name="Flowchart: Document 101"/>
          <p:cNvSpPr/>
          <p:nvPr/>
        </p:nvSpPr>
        <p:spPr>
          <a:xfrm>
            <a:off x="2146738" y="3890632"/>
            <a:ext cx="1178172" cy="90069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Carers Census Return</a:t>
            </a:r>
            <a:endParaRPr lang="en-GB" sz="1600" dirty="0"/>
          </a:p>
        </p:txBody>
      </p:sp>
      <p:cxnSp>
        <p:nvCxnSpPr>
          <p:cNvPr id="103" name="Elbow Connector 102"/>
          <p:cNvCxnSpPr>
            <a:stCxn id="102" idx="3"/>
            <a:endCxn id="123" idx="1"/>
          </p:cNvCxnSpPr>
          <p:nvPr/>
        </p:nvCxnSpPr>
        <p:spPr>
          <a:xfrm flipV="1">
            <a:off x="3324910" y="1042617"/>
            <a:ext cx="2088720" cy="329836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44" idx="3"/>
            <a:endCxn id="123" idx="1"/>
          </p:cNvCxnSpPr>
          <p:nvPr/>
        </p:nvCxnSpPr>
        <p:spPr>
          <a:xfrm flipV="1">
            <a:off x="3296956" y="1042617"/>
            <a:ext cx="2116674" cy="220051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43" idx="4"/>
            <a:endCxn id="50" idx="1"/>
          </p:cNvCxnSpPr>
          <p:nvPr/>
        </p:nvCxnSpPr>
        <p:spPr>
          <a:xfrm>
            <a:off x="6835676" y="4205926"/>
            <a:ext cx="489780" cy="101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Flowchart: Multidocument 122"/>
          <p:cNvSpPr/>
          <p:nvPr/>
        </p:nvSpPr>
        <p:spPr>
          <a:xfrm>
            <a:off x="5413630" y="461257"/>
            <a:ext cx="1290663" cy="116272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Carers </a:t>
            </a:r>
            <a:r>
              <a:rPr lang="en-GB" sz="1600" dirty="0" smtClean="0"/>
              <a:t>Data</a:t>
            </a:r>
            <a:endParaRPr lang="en-GB" sz="1600" dirty="0"/>
          </a:p>
        </p:txBody>
      </p:sp>
      <p:sp>
        <p:nvSpPr>
          <p:cNvPr id="126" name="Flowchart: Multidocument 125"/>
          <p:cNvSpPr/>
          <p:nvPr/>
        </p:nvSpPr>
        <p:spPr>
          <a:xfrm>
            <a:off x="5300527" y="2276872"/>
            <a:ext cx="1516868" cy="108012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Duplicate Records</a:t>
            </a:r>
          </a:p>
        </p:txBody>
      </p:sp>
      <p:cxnSp>
        <p:nvCxnSpPr>
          <p:cNvPr id="127" name="Elbow Connector 126"/>
          <p:cNvCxnSpPr>
            <a:stCxn id="123" idx="2"/>
            <a:endCxn id="126" idx="0"/>
          </p:cNvCxnSpPr>
          <p:nvPr/>
        </p:nvCxnSpPr>
        <p:spPr>
          <a:xfrm rot="16200000" flipH="1">
            <a:off x="5717800" y="1831356"/>
            <a:ext cx="696928" cy="19410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Flowchart: Magnetic Disk 135"/>
          <p:cNvSpPr/>
          <p:nvPr/>
        </p:nvSpPr>
        <p:spPr>
          <a:xfrm>
            <a:off x="165888" y="818175"/>
            <a:ext cx="1553430" cy="98185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Semis</a:t>
            </a:r>
            <a:endParaRPr lang="en-GB" sz="1600" dirty="0"/>
          </a:p>
        </p:txBody>
      </p:sp>
      <p:sp>
        <p:nvSpPr>
          <p:cNvPr id="139" name="Flowchart: Document 138"/>
          <p:cNvSpPr/>
          <p:nvPr/>
        </p:nvSpPr>
        <p:spPr>
          <a:xfrm>
            <a:off x="2607407" y="858756"/>
            <a:ext cx="1178172" cy="90069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Young Carers Data</a:t>
            </a:r>
            <a:endParaRPr lang="en-GB" sz="1600" dirty="0"/>
          </a:p>
        </p:txBody>
      </p:sp>
      <p:sp>
        <p:nvSpPr>
          <p:cNvPr id="140" name="Rectangle 139"/>
          <p:cNvSpPr/>
          <p:nvPr/>
        </p:nvSpPr>
        <p:spPr>
          <a:xfrm>
            <a:off x="1979390" y="2508701"/>
            <a:ext cx="1731131" cy="2520857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2" name="Elbow Connector 141"/>
          <p:cNvCxnSpPr>
            <a:stCxn id="136" idx="4"/>
            <a:endCxn id="139" idx="1"/>
          </p:cNvCxnSpPr>
          <p:nvPr/>
        </p:nvCxnSpPr>
        <p:spPr>
          <a:xfrm>
            <a:off x="1719318" y="1309103"/>
            <a:ext cx="888089" cy="127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Elbow Connector 143"/>
          <p:cNvCxnSpPr>
            <a:stCxn id="139" idx="3"/>
            <a:endCxn id="123" idx="1"/>
          </p:cNvCxnSpPr>
          <p:nvPr/>
        </p:nvCxnSpPr>
        <p:spPr>
          <a:xfrm flipV="1">
            <a:off x="3785579" y="1042617"/>
            <a:ext cx="1628051" cy="266486"/>
          </a:xfrm>
          <a:prstGeom prst="bentConnector3">
            <a:avLst>
              <a:gd name="adj1" fmla="val 3553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2008168" y="2454971"/>
            <a:ext cx="2079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ProcXed</a:t>
            </a:r>
            <a:endParaRPr lang="en-GB" sz="1600" dirty="0"/>
          </a:p>
        </p:txBody>
      </p:sp>
      <p:cxnSp>
        <p:nvCxnSpPr>
          <p:cNvPr id="152" name="Elbow Connector 151"/>
          <p:cNvCxnSpPr>
            <a:stCxn id="126" idx="2"/>
            <a:endCxn id="43" idx="1"/>
          </p:cNvCxnSpPr>
          <p:nvPr/>
        </p:nvCxnSpPr>
        <p:spPr>
          <a:xfrm rot="16200000" flipH="1">
            <a:off x="5806766" y="3462802"/>
            <a:ext cx="398911" cy="105479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45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1899215" y="1965503"/>
            <a:ext cx="5191860" cy="31695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-36512" y="-27384"/>
            <a:ext cx="2015902" cy="584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 smtClean="0">
                <a:solidFill>
                  <a:srgbClr val="004380"/>
                </a:solidFill>
                <a:latin typeface="+mj-lt"/>
                <a:cs typeface="Arial" pitchFamily="34" charset="0"/>
              </a:rPr>
              <a:t>Web Tool</a:t>
            </a:r>
            <a:endParaRPr lang="en-GB" sz="3200" b="1" dirty="0">
              <a:solidFill>
                <a:srgbClr val="00438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315040" y="2491028"/>
            <a:ext cx="599209" cy="685972"/>
            <a:chOff x="539552" y="2996952"/>
            <a:chExt cx="695808" cy="887378"/>
          </a:xfrm>
        </p:grpSpPr>
        <p:sp>
          <p:nvSpPr>
            <p:cNvPr id="40" name="Isosceles Triangle 39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1481" y="3234462"/>
            <a:ext cx="1814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Local</a:t>
            </a:r>
          </a:p>
          <a:p>
            <a:r>
              <a:rPr lang="en-GB" sz="1600" dirty="0" smtClean="0"/>
              <a:t>Authorities</a:t>
            </a:r>
            <a:endParaRPr lang="en-GB" sz="1600" dirty="0"/>
          </a:p>
        </p:txBody>
      </p:sp>
      <p:sp>
        <p:nvSpPr>
          <p:cNvPr id="43" name="Flowchart: Magnetic Disk 42"/>
          <p:cNvSpPr/>
          <p:nvPr/>
        </p:nvSpPr>
        <p:spPr>
          <a:xfrm>
            <a:off x="5097650" y="3592468"/>
            <a:ext cx="1553430" cy="98185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ScotXed</a:t>
            </a:r>
            <a:endParaRPr lang="en-GB" sz="1600" dirty="0"/>
          </a:p>
        </p:txBody>
      </p:sp>
      <p:sp>
        <p:nvSpPr>
          <p:cNvPr id="44" name="Flowchart: Document 43"/>
          <p:cNvSpPr/>
          <p:nvPr/>
        </p:nvSpPr>
        <p:spPr>
          <a:xfrm>
            <a:off x="2118784" y="2670251"/>
            <a:ext cx="1178172" cy="90069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Carers Census Return</a:t>
            </a:r>
            <a:endParaRPr lang="en-GB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5012335" y="4624100"/>
            <a:ext cx="2079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Scottish Government</a:t>
            </a:r>
            <a:endParaRPr lang="en-GB" sz="1600" dirty="0"/>
          </a:p>
        </p:txBody>
      </p:sp>
      <p:sp>
        <p:nvSpPr>
          <p:cNvPr id="50" name="Flowchart: Multidocument 49"/>
          <p:cNvSpPr/>
          <p:nvPr/>
        </p:nvSpPr>
        <p:spPr>
          <a:xfrm>
            <a:off x="7325456" y="3566211"/>
            <a:ext cx="1567024" cy="1036403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Statistics Publications</a:t>
            </a:r>
            <a:endParaRPr lang="en-GB" sz="16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971600" y="5829259"/>
            <a:ext cx="1667875" cy="1024526"/>
            <a:chOff x="3048140" y="5583038"/>
            <a:chExt cx="1667875" cy="1024526"/>
          </a:xfrm>
        </p:grpSpPr>
        <p:grpSp>
          <p:nvGrpSpPr>
            <p:cNvPr id="52" name="Group 51"/>
            <p:cNvGrpSpPr/>
            <p:nvPr/>
          </p:nvGrpSpPr>
          <p:grpSpPr>
            <a:xfrm>
              <a:off x="3710521" y="5583038"/>
              <a:ext cx="599209" cy="685972"/>
              <a:chOff x="539552" y="2996952"/>
              <a:chExt cx="695808" cy="887378"/>
            </a:xfrm>
          </p:grpSpPr>
          <p:sp>
            <p:nvSpPr>
              <p:cNvPr id="53" name="Isosceles Triangle 52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048140" y="6269010"/>
              <a:ext cx="16678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Local Authorities</a:t>
              </a:r>
              <a:endParaRPr lang="en-GB" sz="16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591805" y="5860858"/>
            <a:ext cx="1440159" cy="1024526"/>
            <a:chOff x="5364088" y="5398613"/>
            <a:chExt cx="1440159" cy="1024526"/>
          </a:xfrm>
        </p:grpSpPr>
        <p:grpSp>
          <p:nvGrpSpPr>
            <p:cNvPr id="56" name="Group 55"/>
            <p:cNvGrpSpPr/>
            <p:nvPr/>
          </p:nvGrpSpPr>
          <p:grpSpPr>
            <a:xfrm>
              <a:off x="5762014" y="5398613"/>
              <a:ext cx="599209" cy="685972"/>
              <a:chOff x="539552" y="2996952"/>
              <a:chExt cx="695808" cy="887378"/>
            </a:xfrm>
          </p:grpSpPr>
          <p:sp>
            <p:nvSpPr>
              <p:cNvPr id="57" name="Isosceles Triangle 56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5364088" y="6084585"/>
              <a:ext cx="14401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SG Policy</a:t>
              </a:r>
              <a:endParaRPr lang="en-GB" sz="16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127642" y="5860858"/>
            <a:ext cx="1440159" cy="1024526"/>
            <a:chOff x="5898568" y="5517232"/>
            <a:chExt cx="1440159" cy="1024526"/>
          </a:xfrm>
        </p:grpSpPr>
        <p:grpSp>
          <p:nvGrpSpPr>
            <p:cNvPr id="60" name="Group 59"/>
            <p:cNvGrpSpPr/>
            <p:nvPr/>
          </p:nvGrpSpPr>
          <p:grpSpPr>
            <a:xfrm>
              <a:off x="6301913" y="5517232"/>
              <a:ext cx="599209" cy="685972"/>
              <a:chOff x="539552" y="2996952"/>
              <a:chExt cx="695808" cy="887378"/>
            </a:xfrm>
          </p:grpSpPr>
          <p:sp>
            <p:nvSpPr>
              <p:cNvPr id="61" name="Isosceles Triangle 60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5898568" y="6203204"/>
              <a:ext cx="14401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Academia</a:t>
              </a:r>
              <a:endParaRPr lang="en-GB" sz="1600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2663479" y="5860858"/>
            <a:ext cx="1440159" cy="1024526"/>
            <a:chOff x="5898568" y="5517232"/>
            <a:chExt cx="1440159" cy="1024526"/>
          </a:xfrm>
        </p:grpSpPr>
        <p:grpSp>
          <p:nvGrpSpPr>
            <p:cNvPr id="105" name="Group 104"/>
            <p:cNvGrpSpPr/>
            <p:nvPr/>
          </p:nvGrpSpPr>
          <p:grpSpPr>
            <a:xfrm>
              <a:off x="6301913" y="5517232"/>
              <a:ext cx="599209" cy="685972"/>
              <a:chOff x="539552" y="2996952"/>
              <a:chExt cx="695808" cy="887378"/>
            </a:xfrm>
          </p:grpSpPr>
          <p:sp>
            <p:nvSpPr>
              <p:cNvPr id="107" name="Isosceles Triangle 106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5898568" y="6203204"/>
              <a:ext cx="14401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Carer Centres</a:t>
              </a:r>
              <a:endParaRPr lang="en-GB" sz="1600" dirty="0"/>
            </a:p>
          </p:txBody>
        </p:sp>
      </p:grpSp>
      <p:cxnSp>
        <p:nvCxnSpPr>
          <p:cNvPr id="16" name="Elbow Connector 15"/>
          <p:cNvCxnSpPr>
            <a:stCxn id="50" idx="2"/>
            <a:endCxn id="54" idx="0"/>
          </p:cNvCxnSpPr>
          <p:nvPr/>
        </p:nvCxnSpPr>
        <p:spPr>
          <a:xfrm rot="5400000">
            <a:off x="4335937" y="2165194"/>
            <a:ext cx="1265894" cy="606223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50" idx="2"/>
            <a:endCxn id="108" idx="0"/>
          </p:cNvCxnSpPr>
          <p:nvPr/>
        </p:nvCxnSpPr>
        <p:spPr>
          <a:xfrm rot="5400000">
            <a:off x="5036560" y="2897415"/>
            <a:ext cx="1297493" cy="462939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50" idx="2"/>
            <a:endCxn id="62" idx="0"/>
          </p:cNvCxnSpPr>
          <p:nvPr/>
        </p:nvCxnSpPr>
        <p:spPr>
          <a:xfrm rot="5400000">
            <a:off x="5768641" y="3629496"/>
            <a:ext cx="1297493" cy="31652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0" idx="2"/>
            <a:endCxn id="58" idx="0"/>
          </p:cNvCxnSpPr>
          <p:nvPr/>
        </p:nvCxnSpPr>
        <p:spPr>
          <a:xfrm rot="5400000">
            <a:off x="6498013" y="4358868"/>
            <a:ext cx="1297493" cy="170648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40" idx="5"/>
            <a:endCxn id="44" idx="1"/>
          </p:cNvCxnSpPr>
          <p:nvPr/>
        </p:nvCxnSpPr>
        <p:spPr>
          <a:xfrm>
            <a:off x="764447" y="2917511"/>
            <a:ext cx="1354337" cy="2030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329055" y="4075204"/>
            <a:ext cx="599209" cy="685972"/>
            <a:chOff x="539552" y="2996952"/>
            <a:chExt cx="695808" cy="887378"/>
          </a:xfrm>
        </p:grpSpPr>
        <p:sp>
          <p:nvSpPr>
            <p:cNvPr id="81" name="Isosceles Triangle 80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35496" y="4818638"/>
            <a:ext cx="1814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Carers Centres</a:t>
            </a:r>
            <a:endParaRPr lang="en-GB" sz="1600" dirty="0"/>
          </a:p>
        </p:txBody>
      </p:sp>
      <p:cxnSp>
        <p:nvCxnSpPr>
          <p:cNvPr id="85" name="Elbow Connector 84"/>
          <p:cNvCxnSpPr>
            <a:stCxn id="81" idx="5"/>
            <a:endCxn id="102" idx="1"/>
          </p:cNvCxnSpPr>
          <p:nvPr/>
        </p:nvCxnSpPr>
        <p:spPr>
          <a:xfrm>
            <a:off x="778462" y="4501687"/>
            <a:ext cx="1368276" cy="2573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>
            <a:off x="5663935" y="340008"/>
            <a:ext cx="599209" cy="685972"/>
            <a:chOff x="539552" y="2996952"/>
            <a:chExt cx="695808" cy="887378"/>
          </a:xfrm>
        </p:grpSpPr>
        <p:sp>
          <p:nvSpPr>
            <p:cNvPr id="88" name="Isosceles Triangle 87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5370376" y="1059317"/>
            <a:ext cx="1814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Indexing Team</a:t>
            </a:r>
            <a:endParaRPr lang="en-GB" sz="1600" dirty="0"/>
          </a:p>
        </p:txBody>
      </p:sp>
      <p:sp>
        <p:nvSpPr>
          <p:cNvPr id="93" name="Rectangle 92"/>
          <p:cNvSpPr/>
          <p:nvPr/>
        </p:nvSpPr>
        <p:spPr>
          <a:xfrm>
            <a:off x="4572000" y="132047"/>
            <a:ext cx="4184439" cy="1712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94" name="TextBox 93"/>
          <p:cNvSpPr txBox="1"/>
          <p:nvPr/>
        </p:nvSpPr>
        <p:spPr>
          <a:xfrm>
            <a:off x="4606548" y="208815"/>
            <a:ext cx="2826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National Records Scotland</a:t>
            </a:r>
            <a:endParaRPr lang="en-GB" sz="1600" dirty="0"/>
          </a:p>
        </p:txBody>
      </p:sp>
      <p:grpSp>
        <p:nvGrpSpPr>
          <p:cNvPr id="95" name="Group 94"/>
          <p:cNvGrpSpPr/>
          <p:nvPr/>
        </p:nvGrpSpPr>
        <p:grpSpPr>
          <a:xfrm>
            <a:off x="7235783" y="547369"/>
            <a:ext cx="599209" cy="685972"/>
            <a:chOff x="539552" y="2996952"/>
            <a:chExt cx="695808" cy="887378"/>
          </a:xfrm>
        </p:grpSpPr>
        <p:sp>
          <p:nvSpPr>
            <p:cNvPr id="96" name="Isosceles Triangle 95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6942224" y="1266678"/>
            <a:ext cx="1814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Indexing Team</a:t>
            </a:r>
            <a:endParaRPr lang="en-GB" sz="1600" dirty="0"/>
          </a:p>
        </p:txBody>
      </p:sp>
      <p:sp>
        <p:nvSpPr>
          <p:cNvPr id="102" name="Flowchart: Document 101"/>
          <p:cNvSpPr/>
          <p:nvPr/>
        </p:nvSpPr>
        <p:spPr>
          <a:xfrm>
            <a:off x="2146738" y="4077072"/>
            <a:ext cx="1178172" cy="90069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Carers Census Return</a:t>
            </a:r>
            <a:endParaRPr lang="en-GB" sz="1600" dirty="0"/>
          </a:p>
        </p:txBody>
      </p:sp>
      <p:cxnSp>
        <p:nvCxnSpPr>
          <p:cNvPr id="103" name="Elbow Connector 102"/>
          <p:cNvCxnSpPr>
            <a:stCxn id="102" idx="3"/>
            <a:endCxn id="123" idx="1"/>
          </p:cNvCxnSpPr>
          <p:nvPr/>
        </p:nvCxnSpPr>
        <p:spPr>
          <a:xfrm flipV="1">
            <a:off x="3324910" y="1130040"/>
            <a:ext cx="2124642" cy="339737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44" idx="3"/>
            <a:endCxn id="123" idx="1"/>
          </p:cNvCxnSpPr>
          <p:nvPr/>
        </p:nvCxnSpPr>
        <p:spPr>
          <a:xfrm flipV="1">
            <a:off x="3296956" y="1130040"/>
            <a:ext cx="2152596" cy="199055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43" idx="4"/>
            <a:endCxn id="50" idx="1"/>
          </p:cNvCxnSpPr>
          <p:nvPr/>
        </p:nvCxnSpPr>
        <p:spPr>
          <a:xfrm>
            <a:off x="6651080" y="4083396"/>
            <a:ext cx="674376" cy="101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Flowchart: Multidocument 122"/>
          <p:cNvSpPr/>
          <p:nvPr/>
        </p:nvSpPr>
        <p:spPr>
          <a:xfrm>
            <a:off x="5449552" y="548680"/>
            <a:ext cx="1290663" cy="116272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Carers </a:t>
            </a:r>
            <a:r>
              <a:rPr lang="en-GB" sz="1600" dirty="0" smtClean="0"/>
              <a:t>Data</a:t>
            </a:r>
            <a:endParaRPr lang="en-GB" sz="1600" dirty="0"/>
          </a:p>
        </p:txBody>
      </p:sp>
      <p:sp>
        <p:nvSpPr>
          <p:cNvPr id="126" name="Flowchart: Multidocument 125"/>
          <p:cNvSpPr/>
          <p:nvPr/>
        </p:nvSpPr>
        <p:spPr>
          <a:xfrm>
            <a:off x="5148064" y="2154342"/>
            <a:ext cx="1516868" cy="1011231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De-duplicated Carers  Data</a:t>
            </a:r>
            <a:endParaRPr lang="en-GB" sz="1600" dirty="0"/>
          </a:p>
        </p:txBody>
      </p:sp>
      <p:cxnSp>
        <p:nvCxnSpPr>
          <p:cNvPr id="127" name="Elbow Connector 126"/>
          <p:cNvCxnSpPr>
            <a:stCxn id="123" idx="2"/>
            <a:endCxn id="126" idx="0"/>
          </p:cNvCxnSpPr>
          <p:nvPr/>
        </p:nvCxnSpPr>
        <p:spPr>
          <a:xfrm rot="16200000" flipH="1">
            <a:off x="5764507" y="1907995"/>
            <a:ext cx="486975" cy="571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Flowchart: Magnetic Disk 135"/>
          <p:cNvSpPr/>
          <p:nvPr/>
        </p:nvSpPr>
        <p:spPr>
          <a:xfrm>
            <a:off x="165888" y="818175"/>
            <a:ext cx="1553430" cy="98185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Semis</a:t>
            </a:r>
            <a:endParaRPr lang="en-GB" sz="1600" dirty="0"/>
          </a:p>
        </p:txBody>
      </p:sp>
      <p:sp>
        <p:nvSpPr>
          <p:cNvPr id="139" name="Flowchart: Document 138"/>
          <p:cNvSpPr/>
          <p:nvPr/>
        </p:nvSpPr>
        <p:spPr>
          <a:xfrm>
            <a:off x="2607407" y="858756"/>
            <a:ext cx="1178172" cy="90069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Young Carers Data</a:t>
            </a:r>
            <a:endParaRPr lang="en-GB" sz="1600" dirty="0"/>
          </a:p>
        </p:txBody>
      </p:sp>
      <p:sp>
        <p:nvSpPr>
          <p:cNvPr id="140" name="Rectangle 139"/>
          <p:cNvSpPr/>
          <p:nvPr/>
        </p:nvSpPr>
        <p:spPr>
          <a:xfrm>
            <a:off x="1979390" y="2386172"/>
            <a:ext cx="1731131" cy="126042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2" name="Elbow Connector 141"/>
          <p:cNvCxnSpPr>
            <a:stCxn id="136" idx="4"/>
            <a:endCxn id="139" idx="1"/>
          </p:cNvCxnSpPr>
          <p:nvPr/>
        </p:nvCxnSpPr>
        <p:spPr>
          <a:xfrm>
            <a:off x="1719318" y="1309103"/>
            <a:ext cx="888089" cy="127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Elbow Connector 143"/>
          <p:cNvCxnSpPr>
            <a:stCxn id="139" idx="3"/>
            <a:endCxn id="123" idx="1"/>
          </p:cNvCxnSpPr>
          <p:nvPr/>
        </p:nvCxnSpPr>
        <p:spPr>
          <a:xfrm flipV="1">
            <a:off x="3785579" y="1130040"/>
            <a:ext cx="1663973" cy="179063"/>
          </a:xfrm>
          <a:prstGeom prst="bentConnector3">
            <a:avLst>
              <a:gd name="adj1" fmla="val 3584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2008168" y="2332441"/>
            <a:ext cx="2079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ProcXed</a:t>
            </a:r>
            <a:endParaRPr lang="en-GB" sz="1600" dirty="0"/>
          </a:p>
        </p:txBody>
      </p:sp>
      <p:cxnSp>
        <p:nvCxnSpPr>
          <p:cNvPr id="152" name="Elbow Connector 151"/>
          <p:cNvCxnSpPr>
            <a:stCxn id="126" idx="2"/>
            <a:endCxn id="43" idx="1"/>
          </p:cNvCxnSpPr>
          <p:nvPr/>
        </p:nvCxnSpPr>
        <p:spPr>
          <a:xfrm rot="16200000" flipH="1">
            <a:off x="5605097" y="3323199"/>
            <a:ext cx="465191" cy="7334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979390" y="3729854"/>
            <a:ext cx="1731131" cy="126042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1979390" y="3666510"/>
            <a:ext cx="2079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Web based tool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42719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1899214" y="2088034"/>
            <a:ext cx="7137281" cy="30235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-36512" y="-27384"/>
            <a:ext cx="2015902" cy="584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 smtClean="0">
                <a:solidFill>
                  <a:srgbClr val="004380"/>
                </a:solidFill>
                <a:latin typeface="+mj-lt"/>
                <a:cs typeface="Arial" pitchFamily="34" charset="0"/>
              </a:rPr>
              <a:t>Via LA</a:t>
            </a:r>
            <a:endParaRPr lang="en-GB" sz="3200" b="1" dirty="0">
              <a:solidFill>
                <a:srgbClr val="00438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315040" y="2613558"/>
            <a:ext cx="599209" cy="685972"/>
            <a:chOff x="539552" y="2996952"/>
            <a:chExt cx="695808" cy="887378"/>
          </a:xfrm>
        </p:grpSpPr>
        <p:sp>
          <p:nvSpPr>
            <p:cNvPr id="40" name="Isosceles Triangle 39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1481" y="3356992"/>
            <a:ext cx="1814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Local</a:t>
            </a:r>
          </a:p>
          <a:p>
            <a:r>
              <a:rPr lang="en-GB" sz="1600" dirty="0" smtClean="0"/>
              <a:t>Authorities</a:t>
            </a:r>
            <a:endParaRPr lang="en-GB" sz="1600" dirty="0"/>
          </a:p>
        </p:txBody>
      </p:sp>
      <p:sp>
        <p:nvSpPr>
          <p:cNvPr id="43" name="Flowchart: Magnetic Disk 42"/>
          <p:cNvSpPr/>
          <p:nvPr/>
        </p:nvSpPr>
        <p:spPr>
          <a:xfrm>
            <a:off x="5282246" y="3714998"/>
            <a:ext cx="1553430" cy="98185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ScotXed</a:t>
            </a:r>
            <a:endParaRPr lang="en-GB" sz="1600" dirty="0"/>
          </a:p>
        </p:txBody>
      </p:sp>
      <p:sp>
        <p:nvSpPr>
          <p:cNvPr id="44" name="Flowchart: Document 43"/>
          <p:cNvSpPr/>
          <p:nvPr/>
        </p:nvSpPr>
        <p:spPr>
          <a:xfrm>
            <a:off x="2118784" y="2792781"/>
            <a:ext cx="1178172" cy="90069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Carers Census Return</a:t>
            </a:r>
            <a:endParaRPr lang="en-GB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927602" y="2107595"/>
            <a:ext cx="2079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Scottish Government</a:t>
            </a:r>
            <a:endParaRPr lang="en-GB" sz="1600" dirty="0"/>
          </a:p>
        </p:txBody>
      </p:sp>
      <p:sp>
        <p:nvSpPr>
          <p:cNvPr id="50" name="Flowchart: Multidocument 49"/>
          <p:cNvSpPr/>
          <p:nvPr/>
        </p:nvSpPr>
        <p:spPr>
          <a:xfrm>
            <a:off x="7325456" y="3688741"/>
            <a:ext cx="1567024" cy="1036403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Statistics Publications</a:t>
            </a:r>
            <a:endParaRPr lang="en-GB" sz="16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1031916" y="5829259"/>
            <a:ext cx="1667875" cy="1024526"/>
            <a:chOff x="3048140" y="5583038"/>
            <a:chExt cx="1667875" cy="1024526"/>
          </a:xfrm>
        </p:grpSpPr>
        <p:grpSp>
          <p:nvGrpSpPr>
            <p:cNvPr id="52" name="Group 51"/>
            <p:cNvGrpSpPr/>
            <p:nvPr/>
          </p:nvGrpSpPr>
          <p:grpSpPr>
            <a:xfrm>
              <a:off x="3710521" y="5583038"/>
              <a:ext cx="599209" cy="685972"/>
              <a:chOff x="539552" y="2996952"/>
              <a:chExt cx="695808" cy="887378"/>
            </a:xfrm>
          </p:grpSpPr>
          <p:sp>
            <p:nvSpPr>
              <p:cNvPr id="53" name="Isosceles Triangle 52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048140" y="6269010"/>
              <a:ext cx="16678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Local Authorities</a:t>
              </a:r>
              <a:endParaRPr lang="en-GB" sz="16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52121" y="5860858"/>
            <a:ext cx="1440159" cy="1024526"/>
            <a:chOff x="5364088" y="5398613"/>
            <a:chExt cx="1440159" cy="1024526"/>
          </a:xfrm>
        </p:grpSpPr>
        <p:grpSp>
          <p:nvGrpSpPr>
            <p:cNvPr id="56" name="Group 55"/>
            <p:cNvGrpSpPr/>
            <p:nvPr/>
          </p:nvGrpSpPr>
          <p:grpSpPr>
            <a:xfrm>
              <a:off x="5762014" y="5398613"/>
              <a:ext cx="599209" cy="685972"/>
              <a:chOff x="539552" y="2996952"/>
              <a:chExt cx="695808" cy="887378"/>
            </a:xfrm>
          </p:grpSpPr>
          <p:sp>
            <p:nvSpPr>
              <p:cNvPr id="57" name="Isosceles Triangle 56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5364088" y="6084585"/>
              <a:ext cx="14401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SG Policy</a:t>
              </a:r>
              <a:endParaRPr lang="en-GB" sz="16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187958" y="5860858"/>
            <a:ext cx="1440159" cy="1024526"/>
            <a:chOff x="5898568" y="5517232"/>
            <a:chExt cx="1440159" cy="1024526"/>
          </a:xfrm>
        </p:grpSpPr>
        <p:grpSp>
          <p:nvGrpSpPr>
            <p:cNvPr id="60" name="Group 59"/>
            <p:cNvGrpSpPr/>
            <p:nvPr/>
          </p:nvGrpSpPr>
          <p:grpSpPr>
            <a:xfrm>
              <a:off x="6301913" y="5517232"/>
              <a:ext cx="599209" cy="685972"/>
              <a:chOff x="539552" y="2996952"/>
              <a:chExt cx="695808" cy="887378"/>
            </a:xfrm>
          </p:grpSpPr>
          <p:sp>
            <p:nvSpPr>
              <p:cNvPr id="61" name="Isosceles Triangle 60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5898568" y="6203204"/>
              <a:ext cx="14401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Academia</a:t>
              </a:r>
              <a:endParaRPr lang="en-GB" sz="1600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2723795" y="5860858"/>
            <a:ext cx="1440159" cy="1024526"/>
            <a:chOff x="5898568" y="5517232"/>
            <a:chExt cx="1440159" cy="1024526"/>
          </a:xfrm>
        </p:grpSpPr>
        <p:grpSp>
          <p:nvGrpSpPr>
            <p:cNvPr id="105" name="Group 104"/>
            <p:cNvGrpSpPr/>
            <p:nvPr/>
          </p:nvGrpSpPr>
          <p:grpSpPr>
            <a:xfrm>
              <a:off x="6301913" y="5517232"/>
              <a:ext cx="599209" cy="685972"/>
              <a:chOff x="539552" y="2996952"/>
              <a:chExt cx="695808" cy="887378"/>
            </a:xfrm>
          </p:grpSpPr>
          <p:sp>
            <p:nvSpPr>
              <p:cNvPr id="107" name="Isosceles Triangle 106"/>
              <p:cNvSpPr/>
              <p:nvPr/>
            </p:nvSpPr>
            <p:spPr>
              <a:xfrm>
                <a:off x="539552" y="3212976"/>
                <a:ext cx="695808" cy="67135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683568" y="2996952"/>
                <a:ext cx="417485" cy="4028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5898568" y="6203204"/>
              <a:ext cx="14401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Carer Centres</a:t>
              </a:r>
              <a:endParaRPr lang="en-GB" sz="1600" dirty="0"/>
            </a:p>
          </p:txBody>
        </p:sp>
      </p:grpSp>
      <p:cxnSp>
        <p:nvCxnSpPr>
          <p:cNvPr id="16" name="Elbow Connector 15"/>
          <p:cNvCxnSpPr>
            <a:stCxn id="50" idx="2"/>
            <a:endCxn id="54" idx="0"/>
          </p:cNvCxnSpPr>
          <p:nvPr/>
        </p:nvCxnSpPr>
        <p:spPr>
          <a:xfrm rot="5400000">
            <a:off x="4427360" y="2256617"/>
            <a:ext cx="1143364" cy="60019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50" idx="2"/>
            <a:endCxn id="108" idx="0"/>
          </p:cNvCxnSpPr>
          <p:nvPr/>
        </p:nvCxnSpPr>
        <p:spPr>
          <a:xfrm rot="5400000">
            <a:off x="5127983" y="2988838"/>
            <a:ext cx="1174963" cy="456907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50" idx="2"/>
            <a:endCxn id="62" idx="0"/>
          </p:cNvCxnSpPr>
          <p:nvPr/>
        </p:nvCxnSpPr>
        <p:spPr>
          <a:xfrm rot="5400000">
            <a:off x="5860064" y="3720919"/>
            <a:ext cx="1174963" cy="31049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0" idx="2"/>
            <a:endCxn id="58" idx="0"/>
          </p:cNvCxnSpPr>
          <p:nvPr/>
        </p:nvCxnSpPr>
        <p:spPr>
          <a:xfrm rot="5400000">
            <a:off x="6589436" y="4450291"/>
            <a:ext cx="1174963" cy="16461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40" idx="5"/>
            <a:endCxn id="44" idx="1"/>
          </p:cNvCxnSpPr>
          <p:nvPr/>
        </p:nvCxnSpPr>
        <p:spPr>
          <a:xfrm>
            <a:off x="764447" y="3040041"/>
            <a:ext cx="1354337" cy="2030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329055" y="5515364"/>
            <a:ext cx="599209" cy="685972"/>
            <a:chOff x="539552" y="2996952"/>
            <a:chExt cx="695808" cy="887378"/>
          </a:xfrm>
        </p:grpSpPr>
        <p:sp>
          <p:nvSpPr>
            <p:cNvPr id="81" name="Isosceles Triangle 80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35496" y="6258798"/>
            <a:ext cx="1814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Carers Centres</a:t>
            </a:r>
            <a:endParaRPr lang="en-GB" sz="1600" dirty="0"/>
          </a:p>
        </p:txBody>
      </p:sp>
      <p:cxnSp>
        <p:nvCxnSpPr>
          <p:cNvPr id="85" name="Elbow Connector 84"/>
          <p:cNvCxnSpPr>
            <a:stCxn id="82" idx="0"/>
            <a:endCxn id="102" idx="2"/>
          </p:cNvCxnSpPr>
          <p:nvPr/>
        </p:nvCxnSpPr>
        <p:spPr>
          <a:xfrm rot="5400000" flipH="1" flipV="1">
            <a:off x="666187" y="5006949"/>
            <a:ext cx="475069" cy="54176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>
            <a:off x="5943992" y="252585"/>
            <a:ext cx="599209" cy="685972"/>
            <a:chOff x="539552" y="2996952"/>
            <a:chExt cx="695808" cy="887378"/>
          </a:xfrm>
        </p:grpSpPr>
        <p:sp>
          <p:nvSpPr>
            <p:cNvPr id="88" name="Isosceles Triangle 87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5650433" y="971894"/>
            <a:ext cx="1814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Indexing Team</a:t>
            </a:r>
            <a:endParaRPr lang="en-GB" sz="1600" dirty="0"/>
          </a:p>
        </p:txBody>
      </p:sp>
      <p:sp>
        <p:nvSpPr>
          <p:cNvPr id="93" name="Rectangle 92"/>
          <p:cNvSpPr/>
          <p:nvPr/>
        </p:nvSpPr>
        <p:spPr>
          <a:xfrm>
            <a:off x="4852057" y="121455"/>
            <a:ext cx="4184439" cy="15793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94" name="TextBox 93"/>
          <p:cNvSpPr txBox="1"/>
          <p:nvPr/>
        </p:nvSpPr>
        <p:spPr>
          <a:xfrm>
            <a:off x="4886605" y="121392"/>
            <a:ext cx="2826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National Records Scotland</a:t>
            </a:r>
            <a:endParaRPr lang="en-GB" sz="1600" dirty="0"/>
          </a:p>
        </p:txBody>
      </p:sp>
      <p:grpSp>
        <p:nvGrpSpPr>
          <p:cNvPr id="95" name="Group 94"/>
          <p:cNvGrpSpPr/>
          <p:nvPr/>
        </p:nvGrpSpPr>
        <p:grpSpPr>
          <a:xfrm>
            <a:off x="7515840" y="459946"/>
            <a:ext cx="599209" cy="685972"/>
            <a:chOff x="539552" y="2996952"/>
            <a:chExt cx="695808" cy="887378"/>
          </a:xfrm>
        </p:grpSpPr>
        <p:sp>
          <p:nvSpPr>
            <p:cNvPr id="96" name="Isosceles Triangle 95"/>
            <p:cNvSpPr/>
            <p:nvPr/>
          </p:nvSpPr>
          <p:spPr>
            <a:xfrm>
              <a:off x="539552" y="3212976"/>
              <a:ext cx="695808" cy="67135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683568" y="2996952"/>
              <a:ext cx="417485" cy="4028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7222281" y="1179255"/>
            <a:ext cx="1814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Indexing Team</a:t>
            </a:r>
            <a:endParaRPr lang="en-GB" sz="1600" dirty="0"/>
          </a:p>
        </p:txBody>
      </p:sp>
      <p:sp>
        <p:nvSpPr>
          <p:cNvPr id="102" name="Flowchart: Document 101"/>
          <p:cNvSpPr/>
          <p:nvPr/>
        </p:nvSpPr>
        <p:spPr>
          <a:xfrm>
            <a:off x="585516" y="4199147"/>
            <a:ext cx="1178172" cy="90069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Carers Census Return</a:t>
            </a:r>
            <a:endParaRPr lang="en-GB" sz="1600" dirty="0"/>
          </a:p>
        </p:txBody>
      </p:sp>
      <p:cxnSp>
        <p:nvCxnSpPr>
          <p:cNvPr id="114" name="Elbow Connector 113"/>
          <p:cNvCxnSpPr>
            <a:stCxn id="44" idx="3"/>
            <a:endCxn id="123" idx="1"/>
          </p:cNvCxnSpPr>
          <p:nvPr/>
        </p:nvCxnSpPr>
        <p:spPr>
          <a:xfrm flipV="1">
            <a:off x="3296956" y="1042617"/>
            <a:ext cx="2116674" cy="220051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43" idx="4"/>
            <a:endCxn id="50" idx="1"/>
          </p:cNvCxnSpPr>
          <p:nvPr/>
        </p:nvCxnSpPr>
        <p:spPr>
          <a:xfrm>
            <a:off x="6835676" y="4205926"/>
            <a:ext cx="489780" cy="101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Flowchart: Multidocument 122"/>
          <p:cNvSpPr/>
          <p:nvPr/>
        </p:nvSpPr>
        <p:spPr>
          <a:xfrm>
            <a:off x="5413630" y="461257"/>
            <a:ext cx="1290663" cy="116272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Carers </a:t>
            </a:r>
            <a:r>
              <a:rPr lang="en-GB" sz="1600" dirty="0" smtClean="0"/>
              <a:t>Data</a:t>
            </a:r>
            <a:endParaRPr lang="en-GB" sz="1600" dirty="0"/>
          </a:p>
        </p:txBody>
      </p:sp>
      <p:sp>
        <p:nvSpPr>
          <p:cNvPr id="126" name="Flowchart: Multidocument 125"/>
          <p:cNvSpPr/>
          <p:nvPr/>
        </p:nvSpPr>
        <p:spPr>
          <a:xfrm>
            <a:off x="5300527" y="2276872"/>
            <a:ext cx="1516868" cy="108012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Duplicate Records</a:t>
            </a:r>
          </a:p>
        </p:txBody>
      </p:sp>
      <p:cxnSp>
        <p:nvCxnSpPr>
          <p:cNvPr id="127" name="Elbow Connector 126"/>
          <p:cNvCxnSpPr>
            <a:stCxn id="123" idx="2"/>
            <a:endCxn id="126" idx="0"/>
          </p:cNvCxnSpPr>
          <p:nvPr/>
        </p:nvCxnSpPr>
        <p:spPr>
          <a:xfrm rot="16200000" flipH="1">
            <a:off x="5717800" y="1831356"/>
            <a:ext cx="696928" cy="19410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Flowchart: Magnetic Disk 135"/>
          <p:cNvSpPr/>
          <p:nvPr/>
        </p:nvSpPr>
        <p:spPr>
          <a:xfrm>
            <a:off x="165888" y="818175"/>
            <a:ext cx="1553430" cy="98185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Semis</a:t>
            </a:r>
            <a:endParaRPr lang="en-GB" sz="1600" dirty="0"/>
          </a:p>
        </p:txBody>
      </p:sp>
      <p:sp>
        <p:nvSpPr>
          <p:cNvPr id="139" name="Flowchart: Document 138"/>
          <p:cNvSpPr/>
          <p:nvPr/>
        </p:nvSpPr>
        <p:spPr>
          <a:xfrm>
            <a:off x="2607407" y="858756"/>
            <a:ext cx="1178172" cy="90069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Young Carers Data</a:t>
            </a:r>
            <a:endParaRPr lang="en-GB" sz="1600" dirty="0"/>
          </a:p>
        </p:txBody>
      </p:sp>
      <p:sp>
        <p:nvSpPr>
          <p:cNvPr id="140" name="Rectangle 139"/>
          <p:cNvSpPr/>
          <p:nvPr/>
        </p:nvSpPr>
        <p:spPr>
          <a:xfrm>
            <a:off x="1979390" y="2508702"/>
            <a:ext cx="1731131" cy="126042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2" name="Elbow Connector 141"/>
          <p:cNvCxnSpPr>
            <a:stCxn id="136" idx="4"/>
            <a:endCxn id="139" idx="1"/>
          </p:cNvCxnSpPr>
          <p:nvPr/>
        </p:nvCxnSpPr>
        <p:spPr>
          <a:xfrm>
            <a:off x="1719318" y="1309103"/>
            <a:ext cx="888089" cy="127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Elbow Connector 143"/>
          <p:cNvCxnSpPr>
            <a:stCxn id="139" idx="3"/>
            <a:endCxn id="123" idx="1"/>
          </p:cNvCxnSpPr>
          <p:nvPr/>
        </p:nvCxnSpPr>
        <p:spPr>
          <a:xfrm flipV="1">
            <a:off x="3785579" y="1042617"/>
            <a:ext cx="1628051" cy="266486"/>
          </a:xfrm>
          <a:prstGeom prst="bentConnector3">
            <a:avLst>
              <a:gd name="adj1" fmla="val 3553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2008168" y="2454971"/>
            <a:ext cx="2079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ProcXed</a:t>
            </a:r>
            <a:endParaRPr lang="en-GB" sz="1600" dirty="0"/>
          </a:p>
        </p:txBody>
      </p:sp>
      <p:cxnSp>
        <p:nvCxnSpPr>
          <p:cNvPr id="152" name="Elbow Connector 151"/>
          <p:cNvCxnSpPr>
            <a:stCxn id="126" idx="2"/>
            <a:endCxn id="43" idx="1"/>
          </p:cNvCxnSpPr>
          <p:nvPr/>
        </p:nvCxnSpPr>
        <p:spPr>
          <a:xfrm rot="16200000" flipH="1">
            <a:off x="5806766" y="3462802"/>
            <a:ext cx="398911" cy="105479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102" idx="0"/>
            <a:endCxn id="40" idx="3"/>
          </p:cNvCxnSpPr>
          <p:nvPr/>
        </p:nvCxnSpPr>
        <p:spPr>
          <a:xfrm rot="16200000" flipV="1">
            <a:off x="444816" y="3469360"/>
            <a:ext cx="899617" cy="559957"/>
          </a:xfrm>
          <a:prstGeom prst="bentConnector3">
            <a:avLst>
              <a:gd name="adj1" fmla="val 8696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00110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/>
          <p:nvPr/>
        </p:nvSpPr>
        <p:spPr>
          <a:xfrm>
            <a:off x="1" y="1268760"/>
            <a:ext cx="9143998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271463" lvl="1" indent="0" algn="ctr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522" name="Shape 522"/>
          <p:cNvSpPr/>
          <p:nvPr/>
        </p:nvSpPr>
        <p:spPr>
          <a:xfrm>
            <a:off x="514032" y="1333658"/>
            <a:ext cx="7665556" cy="47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5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 algn="ctr"/>
            <a:endParaRPr b="1" dirty="0"/>
          </a:p>
        </p:txBody>
      </p:sp>
      <p:sp>
        <p:nvSpPr>
          <p:cNvPr id="523" name="Shape 523"/>
          <p:cNvSpPr/>
          <p:nvPr/>
        </p:nvSpPr>
        <p:spPr>
          <a:xfrm>
            <a:off x="550496" y="3827682"/>
            <a:ext cx="92331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7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pPr>
            <a:endParaRPr dirty="0"/>
          </a:p>
        </p:txBody>
      </p:sp>
      <p:sp>
        <p:nvSpPr>
          <p:cNvPr id="524" name="Shape 524"/>
          <p:cNvSpPr/>
          <p:nvPr/>
        </p:nvSpPr>
        <p:spPr>
          <a:xfrm>
            <a:off x="2844271" y="5130291"/>
            <a:ext cx="577498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>
              <a:defRPr>
                <a:solidFill>
                  <a:srgbClr val="00336A"/>
                </a:solidFill>
                <a:latin typeface="NTA Light"/>
                <a:ea typeface="NTA Light"/>
                <a:cs typeface="NTA Light"/>
                <a:sym typeface="NTA Light"/>
              </a:defRPr>
            </a:pPr>
            <a:endParaRPr dirty="0">
              <a:solidFill>
                <a:srgbClr val="FFFFFF"/>
              </a:solidFill>
              <a:latin typeface="NTA Bold"/>
              <a:ea typeface="NTA Bold"/>
              <a:cs typeface="NTA Bold"/>
              <a:sym typeface="NTA Bold"/>
            </a:endParaRPr>
          </a:p>
        </p:txBody>
      </p:sp>
      <p:sp>
        <p:nvSpPr>
          <p:cNvPr id="525" name="Shape 525"/>
          <p:cNvSpPr/>
          <p:nvPr/>
        </p:nvSpPr>
        <p:spPr>
          <a:xfrm>
            <a:off x="3111452" y="4804230"/>
            <a:ext cx="92396" cy="969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5700">
                <a:solidFill>
                  <a:srgbClr val="FFFFFF"/>
                </a:solidFill>
                <a:latin typeface="NTA Light"/>
                <a:ea typeface="NTA Light"/>
                <a:cs typeface="NTA Light"/>
                <a:sym typeface="NTA Light"/>
              </a:defRPr>
            </a:lvl1pPr>
          </a:lstStyle>
          <a:p>
            <a:endParaRPr dirty="0"/>
          </a:p>
        </p:txBody>
      </p:sp>
      <p:sp>
        <p:nvSpPr>
          <p:cNvPr id="10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436272" lvl="1" indent="0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2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endParaRPr lang="en-GB" sz="2200" kern="1200" dirty="0">
              <a:solidFill>
                <a:srgbClr val="4F81BD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-27384"/>
            <a:ext cx="9144000" cy="584773"/>
          </a:xfrm>
          <a:prstGeom prst="rect">
            <a:avLst/>
          </a:prstGeom>
          <a:solidFill>
            <a:srgbClr val="00336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Arial"/>
                <a:cs typeface="Arial"/>
              </a:rPr>
              <a:t>Risks</a:t>
            </a:r>
            <a:endParaRPr kumimoji="0" lang="en-US" sz="3200" b="0" i="0" u="none" strike="noStrike" cap="none" spc="0" normalizeH="0" baseline="0" dirty="0">
              <a:solidFill>
                <a:schemeClr val="bg1"/>
              </a:solidFill>
              <a:effectLst/>
              <a:uFillTx/>
              <a:latin typeface="Arial"/>
              <a:cs typeface="Arial"/>
              <a:sym typeface="Calibri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275479"/>
              </p:ext>
            </p:extLst>
          </p:nvPr>
        </p:nvGraphicFramePr>
        <p:xfrm>
          <a:off x="1403648" y="1196752"/>
          <a:ext cx="6096000" cy="454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1) </a:t>
                      </a:r>
                      <a:r>
                        <a:rPr lang="en-GB" sz="2000" b="0" i="0" u="none" strike="noStrike" kern="1200" cap="none" spc="0" baseline="0" dirty="0" err="1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ProcXed</a:t>
                      </a:r>
                      <a:endParaRPr lang="en-GB" sz="2000" b="0" i="0" u="none" strike="noStrike" kern="1200" cap="none" spc="0" baseline="0" dirty="0" smtClean="0">
                        <a:ln>
                          <a:noFill/>
                        </a:ln>
                        <a:solidFill>
                          <a:srgbClr val="00336A"/>
                        </a:solidFill>
                        <a:uFillTx/>
                        <a:latin typeface="NTA Bold"/>
                        <a:ea typeface="+mn-ea"/>
                        <a:cs typeface="+mn-cs"/>
                        <a:sym typeface="Calibri"/>
                      </a:endParaRPr>
                    </a:p>
                    <a:p>
                      <a:endParaRPr lang="en-GB" sz="2000" b="0" i="0" u="none" strike="noStrike" kern="1200" cap="none" spc="0" baseline="0" dirty="0">
                        <a:ln>
                          <a:noFill/>
                        </a:ln>
                        <a:solidFill>
                          <a:srgbClr val="00336A"/>
                        </a:solidFill>
                        <a:uFillTx/>
                        <a:latin typeface="NTA Bold"/>
                        <a:ea typeface="+mn-ea"/>
                        <a:cs typeface="+mn-cs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Carer centres might find difficult to use</a:t>
                      </a:r>
                    </a:p>
                    <a:p>
                      <a:pPr algn="l"/>
                      <a:endParaRPr lang="en-GB" sz="2000" b="0" i="0" u="none" strike="noStrike" kern="1200" cap="none" spc="0" baseline="0" dirty="0" smtClean="0">
                        <a:ln>
                          <a:noFill/>
                        </a:ln>
                        <a:solidFill>
                          <a:srgbClr val="00336A"/>
                        </a:solidFill>
                        <a:uFillTx/>
                        <a:latin typeface="NTA Bold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GB" sz="2000" b="0" i="0" u="none" strike="noStrike" kern="1200" cap="none" spc="0" baseline="0" dirty="0" err="1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ProcXed</a:t>
                      </a:r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 team too busy to train Carer Centre staff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1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2) Web Tool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Procurement delayed (e.g. from challenge)</a:t>
                      </a:r>
                    </a:p>
                    <a:p>
                      <a:pPr algn="l"/>
                      <a:endParaRPr lang="en-GB" sz="2000" b="0" i="0" u="none" strike="noStrike" kern="1200" cap="none" spc="0" baseline="0" dirty="0" smtClean="0">
                        <a:ln>
                          <a:noFill/>
                        </a:ln>
                        <a:solidFill>
                          <a:srgbClr val="00336A"/>
                        </a:solidFill>
                        <a:uFillTx/>
                        <a:latin typeface="NTA Bold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Carer centres might find difficult to 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1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3) Collect via LA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LAs unable to resource</a:t>
                      </a:r>
                    </a:p>
                    <a:p>
                      <a:pPr algn="l"/>
                      <a:endParaRPr lang="en-GB" sz="2000" b="0" i="0" u="none" strike="noStrike" kern="1200" cap="none" spc="0" baseline="0" dirty="0" smtClean="0">
                        <a:ln>
                          <a:noFill/>
                        </a:ln>
                        <a:solidFill>
                          <a:srgbClr val="00336A"/>
                        </a:solidFill>
                        <a:uFillTx/>
                        <a:latin typeface="NTA Bold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GB" sz="2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336A"/>
                          </a:solidFill>
                          <a:uFillTx/>
                          <a:latin typeface="NTA Bold"/>
                          <a:ea typeface="+mn-ea"/>
                          <a:cs typeface="+mn-cs"/>
                          <a:sym typeface="Calibri"/>
                        </a:rPr>
                        <a:t>Carer’s might refuse to give data to LAs</a:t>
                      </a:r>
                      <a:endParaRPr lang="en-GB" sz="2000" b="0" i="0" u="none" strike="noStrike" kern="1200" cap="none" spc="0" baseline="0" dirty="0">
                        <a:ln>
                          <a:noFill/>
                        </a:ln>
                        <a:solidFill>
                          <a:srgbClr val="00336A"/>
                        </a:solidFill>
                        <a:uFillTx/>
                        <a:latin typeface="NTA Bold"/>
                        <a:ea typeface="+mn-ea"/>
                        <a:cs typeface="+mn-cs"/>
                        <a:sym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30713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/>
          <p:nvPr/>
        </p:nvSpPr>
        <p:spPr>
          <a:xfrm>
            <a:off x="1" y="1268760"/>
            <a:ext cx="9143998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271463" lvl="1" indent="0" algn="ctr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522" name="Shape 522"/>
          <p:cNvSpPr/>
          <p:nvPr/>
        </p:nvSpPr>
        <p:spPr>
          <a:xfrm>
            <a:off x="514032" y="1333658"/>
            <a:ext cx="7665556" cy="47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5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 algn="ctr"/>
            <a:endParaRPr b="1" dirty="0"/>
          </a:p>
        </p:txBody>
      </p:sp>
      <p:sp>
        <p:nvSpPr>
          <p:cNvPr id="523" name="Shape 523"/>
          <p:cNvSpPr/>
          <p:nvPr/>
        </p:nvSpPr>
        <p:spPr>
          <a:xfrm>
            <a:off x="550496" y="3827682"/>
            <a:ext cx="92331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700">
                <a:solidFill>
                  <a:srgbClr val="00336A"/>
                </a:solidFill>
                <a:latin typeface="NTA Bold"/>
                <a:ea typeface="NTA Bold"/>
                <a:cs typeface="NTA Bold"/>
                <a:sym typeface="NTA Bold"/>
              </a:defRPr>
            </a:pPr>
            <a:endParaRPr dirty="0"/>
          </a:p>
        </p:txBody>
      </p:sp>
      <p:sp>
        <p:nvSpPr>
          <p:cNvPr id="524" name="Shape 524"/>
          <p:cNvSpPr/>
          <p:nvPr/>
        </p:nvSpPr>
        <p:spPr>
          <a:xfrm>
            <a:off x="2844271" y="5130291"/>
            <a:ext cx="577498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NTA Bold"/>
                <a:ea typeface="NTA Bold"/>
                <a:cs typeface="NTA Bold"/>
                <a:sym typeface="NTA Bold"/>
              </a:defRPr>
            </a:lvl1pPr>
          </a:lstStyle>
          <a:p>
            <a:pPr>
              <a:defRPr>
                <a:solidFill>
                  <a:srgbClr val="00336A"/>
                </a:solidFill>
                <a:latin typeface="NTA Light"/>
                <a:ea typeface="NTA Light"/>
                <a:cs typeface="NTA Light"/>
                <a:sym typeface="NTA Light"/>
              </a:defRPr>
            </a:pPr>
            <a:endParaRPr dirty="0">
              <a:solidFill>
                <a:srgbClr val="FFFFFF"/>
              </a:solidFill>
              <a:latin typeface="NTA Bold"/>
              <a:ea typeface="NTA Bold"/>
              <a:cs typeface="NTA Bold"/>
              <a:sym typeface="NTA Bold"/>
            </a:endParaRPr>
          </a:p>
        </p:txBody>
      </p:sp>
      <p:sp>
        <p:nvSpPr>
          <p:cNvPr id="525" name="Shape 525"/>
          <p:cNvSpPr/>
          <p:nvPr/>
        </p:nvSpPr>
        <p:spPr>
          <a:xfrm>
            <a:off x="3111452" y="4804230"/>
            <a:ext cx="92396" cy="969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5700">
                <a:solidFill>
                  <a:srgbClr val="FFFFFF"/>
                </a:solidFill>
                <a:latin typeface="NTA Light"/>
                <a:ea typeface="NTA Light"/>
                <a:cs typeface="NTA Light"/>
                <a:sym typeface="NTA Light"/>
              </a:defRPr>
            </a:lvl1pPr>
          </a:lstStyle>
          <a:p>
            <a:endParaRPr dirty="0"/>
          </a:p>
        </p:txBody>
      </p:sp>
      <p:sp>
        <p:nvSpPr>
          <p:cNvPr id="10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436272" lvl="1" indent="0" defTabSz="436273" hangingPunct="1">
              <a:spcBef>
                <a:spcPct val="20000"/>
              </a:spcBef>
            </a:pPr>
            <a:endParaRPr lang="en-GB" sz="2200" kern="1200" dirty="0" smtClean="0">
              <a:solidFill>
                <a:srgbClr val="00336A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2" name="Shape 521"/>
          <p:cNvSpPr/>
          <p:nvPr/>
        </p:nvSpPr>
        <p:spPr>
          <a:xfrm>
            <a:off x="323528" y="1456396"/>
            <a:ext cx="847741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endParaRPr lang="en-GB" sz="2200" kern="1200" dirty="0">
              <a:solidFill>
                <a:srgbClr val="4F81BD"/>
              </a:solidFill>
              <a:latin typeface="NTA Bold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-27384"/>
            <a:ext cx="9144000" cy="584773"/>
          </a:xfrm>
          <a:prstGeom prst="rect">
            <a:avLst/>
          </a:prstGeom>
          <a:solidFill>
            <a:srgbClr val="00336A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Arial"/>
                <a:cs typeface="Arial"/>
              </a:rPr>
              <a:t>Options Comparison</a:t>
            </a:r>
            <a:endParaRPr kumimoji="0" lang="en-US" sz="3200" b="0" i="0" u="none" strike="noStrike" cap="none" spc="0" normalizeH="0" baseline="0" dirty="0">
              <a:solidFill>
                <a:schemeClr val="bg1"/>
              </a:solidFill>
              <a:effectLst/>
              <a:uFillTx/>
              <a:latin typeface="Arial"/>
              <a:cs typeface="Arial"/>
              <a:sym typeface="Calibri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30" y="980728"/>
            <a:ext cx="7975069" cy="402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51082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ustom Desig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342900" marR="0" indent="-34290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 panose="020B0604020202020204" pitchFamily="34" charset="0"/>
          <a:buChar char="•"/>
          <a:tabLst/>
          <a:defRPr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DTS Colou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FC8"/>
      </a:accent1>
      <a:accent2>
        <a:srgbClr val="0069AA"/>
      </a:accent2>
      <a:accent3>
        <a:srgbClr val="00A870"/>
      </a:accent3>
      <a:accent4>
        <a:srgbClr val="007F4A"/>
      </a:accent4>
      <a:accent5>
        <a:srgbClr val="8E5D7D"/>
      </a:accent5>
      <a:accent6>
        <a:srgbClr val="B54B36"/>
      </a:accent6>
      <a:hlink>
        <a:srgbClr val="0000FF"/>
      </a:hlink>
      <a:folHlink>
        <a:srgbClr val="800080"/>
      </a:folHlink>
    </a:clrScheme>
    <a:fontScheme name="DTS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URE_DTS_Presentation Template" id="{AA4501BA-C055-DC4E-9F62-380C0A706702}" vid="{2F5C130B-AF92-6842-A0B6-395F91289F95}"/>
    </a:ext>
  </a:extLst>
</a:theme>
</file>

<file path=ppt/theme/theme3.xml><?xml version="1.0" encoding="utf-8"?>
<a:theme xmlns:a="http://schemas.openxmlformats.org/drawingml/2006/main" name="Digital Transformation Service - SSSC - EMT 8th No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TS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URE_DTS_Presentation Template" id="{AA4501BA-C055-DC4E-9F62-380C0A706702}" vid="{40DCA1BA-22C8-5342-82CE-C87C132BE02B}"/>
    </a:ext>
  </a:extLst>
</a:theme>
</file>

<file path=ppt/theme/theme4.xml><?xml version="1.0" encoding="utf-8"?>
<a:theme xmlns:a="http://schemas.openxmlformats.org/drawingml/2006/main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ustom Desig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metadata xmlns="http://www.objective.com/ecm/document/metadata/53D26341A57B383EE0540010E0463CCA" version="1.0.0">
  <systemFields>
    <field name="Objective-Id">
      <value order="0">A18908626</value>
    </field>
    <field name="Objective-Title">
      <value order="0">Digital Transformation Service - Health and Social Care Directorate with NHS National Shared Services - Source Data Collection with NHS NSS - Board Pack - 2017 09 11</value>
    </field>
    <field name="Objective-Description">
      <value order="0"/>
    </field>
    <field name="Objective-CreationStamp">
      <value order="0">2017-08-19T11:35:30Z</value>
    </field>
    <field name="Objective-IsApproved">
      <value order="0">false</value>
    </field>
    <field name="Objective-IsPublished">
      <value order="0">false</value>
    </field>
    <field name="Objective-DatePublished">
      <value order="0"/>
    </field>
    <field name="Objective-ModificationStamp">
      <value order="0">2017-09-11T12:11:02Z</value>
    </field>
    <field name="Objective-Owner">
      <value order="0">Gamgee, James J (U441968)</value>
    </field>
    <field name="Objective-Path">
      <value order="0">Objective Global Folder:SG File Plan:Government, politics and public administration:Public administration:Modernising Government:Casework: Modernising Government:Shared Services: Digital Transformation Service: Client Delivery - Scottish Government Health and Social Care Directorate &amp; National Health Service National Shared Services (NHS NSS) Collaboration: 2017-2022</value>
    </field>
    <field name="Objective-Parent">
      <value order="0">Shared Services: Digital Transformation Service: Client Delivery - Scottish Government Health and Social Care Directorate &amp; National Health Service National Shared Services (NHS NSS) Collaboration: 2017-2022</value>
    </field>
    <field name="Objective-State">
      <value order="0">Being Edited</value>
    </field>
    <field name="Objective-VersionId">
      <value order="0">vA26265890</value>
    </field>
    <field name="Objective-Version">
      <value order="0">1.1</value>
    </field>
    <field name="Objective-VersionNumber">
      <value order="0">2</value>
    </field>
    <field name="Objective-VersionComment">
      <value order="0"/>
    </field>
    <field name="Objective-FileNumber">
      <value order="0">qA708675</value>
    </field>
    <field name="Objective-Classification">
      <value order="0">OFFICIAL-SENSITIVE-COMMERCIAL</value>
    </field>
    <field name="Objective-Caveats">
      <value order="0">Caveat for access to SG Fileplan</value>
    </field>
  </systemFields>
  <catalogues>
    <catalogue name="Document Type Catalogue" type="type" ori="id:cA35">
      <field name="Objective-Date Received">
        <value order="0"/>
      </field>
      <field name="Objective-Date of Original">
        <value order="0"/>
      </field>
      <field name="Objective-SG Web Publication - Category">
        <value order="0"/>
      </field>
      <field name="Objective-SG Web Publication - Category 2 Classification">
        <value order="0"/>
      </field>
    </catalogue>
  </catalogues>
</metadata>
</file>

<file path=customXml/itemProps1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53D26341A57B383EE0540010E0463CC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31569</TotalTime>
  <Words>589</Words>
  <Application>Microsoft Office PowerPoint</Application>
  <PresentationFormat>On-screen Show (4:3)</PresentationFormat>
  <Paragraphs>137</Paragraphs>
  <Slides>14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Custom Design</vt:lpstr>
      <vt:lpstr>2_Office Theme</vt:lpstr>
      <vt:lpstr>Digital Transformation Service - SSSC - EMT 8th Nov</vt:lpstr>
      <vt:lpstr> Health and Social Care Directorate - Carers Data Collection - Options  19 January 2018</vt:lpstr>
      <vt:lpstr>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Transformation Service Engagement Framework</dc:title>
  <dc:creator>Mehaffey C (Colan)</dc:creator>
  <cp:lastModifiedBy>U100515</cp:lastModifiedBy>
  <cp:revision>429</cp:revision>
  <cp:lastPrinted>2016-03-30T09:08:21Z</cp:lastPrinted>
  <dcterms:modified xsi:type="dcterms:W3CDTF">2018-01-31T13:12:09Z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A18908626</vt:lpwstr>
  </property>
  <property fmtid="{D5CDD505-2E9C-101B-9397-08002B2CF9AE}" pid="4" name="Objective-Title">
    <vt:lpwstr>Digital Transformation Service - Health and Social Care Directorate with NHS National Shared Services - Source Data Collection with NHS NSS - Board Pack - 2017 09 11</vt:lpwstr>
  </property>
  <property fmtid="{D5CDD505-2E9C-101B-9397-08002B2CF9AE}" pid="5" name="Objective-Comment">
    <vt:lpwstr>
    </vt:lpwstr>
  </property>
  <property fmtid="{D5CDD505-2E9C-101B-9397-08002B2CF9AE}" pid="6" name="Objective-CreationStamp">
    <vt:filetime>2017-09-11T12:01:39Z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>
    </vt:lpwstr>
  </property>
  <property fmtid="{D5CDD505-2E9C-101B-9397-08002B2CF9AE}" pid="10" name="Objective-ModificationStamp">
    <vt:filetime>2017-09-11T12:11:02Z</vt:filetime>
  </property>
  <property fmtid="{D5CDD505-2E9C-101B-9397-08002B2CF9AE}" pid="11" name="Objective-Owner">
    <vt:lpwstr>Gamgee, James J (U441968)</vt:lpwstr>
  </property>
  <property fmtid="{D5CDD505-2E9C-101B-9397-08002B2CF9AE}" pid="12" name="Objective-Path">
    <vt:lpwstr>Objective Global Folder:SG File Plan:Government, politics and public administration:Public administration:Modernising Government:Casework: Modernising Government:Shared Services: Digital Transformation Service: Client Delivery - Scottish Government Health</vt:lpwstr>
  </property>
  <property fmtid="{D5CDD505-2E9C-101B-9397-08002B2CF9AE}" pid="13" name="Objective-Parent">
    <vt:lpwstr>Shared Services: Digital Transformation Service: Client Delivery - Scottish Government Health and Social Care Directorate &amp; National Health Service National Shared Services (NHS NSS) Collaboration: 2017-2022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1.1</vt:lpwstr>
  </property>
  <property fmtid="{D5CDD505-2E9C-101B-9397-08002B2CF9AE}" pid="16" name="Objective-VersionNumber">
    <vt:r8>2</vt:r8>
  </property>
  <property fmtid="{D5CDD505-2E9C-101B-9397-08002B2CF9AE}" pid="17" name="Objective-VersionComment">
    <vt:lpwstr>
    </vt:lpwstr>
  </property>
  <property fmtid="{D5CDD505-2E9C-101B-9397-08002B2CF9AE}" pid="18" name="Objective-FileNumber">
    <vt:lpwstr>BUSPLAN/3949</vt:lpwstr>
  </property>
  <property fmtid="{D5CDD505-2E9C-101B-9397-08002B2CF9AE}" pid="19" name="Objective-Classification">
    <vt:lpwstr>[Inherited - OFFICIAL-SENSITIVE-COMMERCIAL]</vt:lpwstr>
  </property>
  <property fmtid="{D5CDD505-2E9C-101B-9397-08002B2CF9AE}" pid="20" name="Objective-Caveats">
    <vt:lpwstr>
    </vt:lpwstr>
  </property>
  <property fmtid="{D5CDD505-2E9C-101B-9397-08002B2CF9AE}" pid="21" name="Objective-Date of Original [system]">
    <vt:lpwstr>
    </vt:lpwstr>
  </property>
  <property fmtid="{D5CDD505-2E9C-101B-9397-08002B2CF9AE}" pid="22" name="Objective-Date Received [system]">
    <vt:lpwstr>
    </vt:lpwstr>
  </property>
  <property fmtid="{D5CDD505-2E9C-101B-9397-08002B2CF9AE}" pid="23" name="Objective-SG Web Publication - Category [system]">
    <vt:lpwstr>
    </vt:lpwstr>
  </property>
  <property fmtid="{D5CDD505-2E9C-101B-9397-08002B2CF9AE}" pid="24" name="Objective-SG Web Publication - Category 2 Classification [system]">
    <vt:lpwstr>
    </vt:lpwstr>
  </property>
  <property fmtid="{D5CDD505-2E9C-101B-9397-08002B2CF9AE}" pid="25" name="Objective-Description">
    <vt:lpwstr>
    </vt:lpwstr>
  </property>
  <property fmtid="{D5CDD505-2E9C-101B-9397-08002B2CF9AE}" pid="26" name="Objective-VersionId">
    <vt:lpwstr>vA26265890</vt:lpwstr>
  </property>
  <property fmtid="{D5CDD505-2E9C-101B-9397-08002B2CF9AE}" pid="27" name="Objective-Date Received">
    <vt:lpwstr>
    </vt:lpwstr>
  </property>
  <property fmtid="{D5CDD505-2E9C-101B-9397-08002B2CF9AE}" pid="28" name="Objective-Date of Original">
    <vt:lpwstr>
    </vt:lpwstr>
  </property>
  <property fmtid="{D5CDD505-2E9C-101B-9397-08002B2CF9AE}" pid="29" name="Objective-SG Web Publication - Category">
    <vt:lpwstr>
    </vt:lpwstr>
  </property>
  <property fmtid="{D5CDD505-2E9C-101B-9397-08002B2CF9AE}" pid="30" name="Objective-SG Web Publication - Category 2 Classification">
    <vt:lpwstr>
    </vt:lpwstr>
  </property>
</Properties>
</file>